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71"/>
  </p:notesMasterIdLst>
  <p:sldIdLst>
    <p:sldId id="256" r:id="rId2"/>
    <p:sldId id="330" r:id="rId3"/>
    <p:sldId id="259" r:id="rId4"/>
    <p:sldId id="287" r:id="rId5"/>
    <p:sldId id="285" r:id="rId6"/>
    <p:sldId id="371" r:id="rId7"/>
    <p:sldId id="278" r:id="rId8"/>
    <p:sldId id="329" r:id="rId9"/>
    <p:sldId id="370" r:id="rId10"/>
    <p:sldId id="286" r:id="rId11"/>
    <p:sldId id="331" r:id="rId12"/>
    <p:sldId id="274" r:id="rId13"/>
    <p:sldId id="263" r:id="rId14"/>
    <p:sldId id="276" r:id="rId15"/>
    <p:sldId id="275" r:id="rId16"/>
    <p:sldId id="374" r:id="rId17"/>
    <p:sldId id="375" r:id="rId18"/>
    <p:sldId id="277" r:id="rId19"/>
    <p:sldId id="291" r:id="rId20"/>
    <p:sldId id="283" r:id="rId21"/>
    <p:sldId id="280" r:id="rId22"/>
    <p:sldId id="281" r:id="rId23"/>
    <p:sldId id="376" r:id="rId24"/>
    <p:sldId id="279" r:id="rId25"/>
    <p:sldId id="282" r:id="rId26"/>
    <p:sldId id="290" r:id="rId27"/>
    <p:sldId id="284" r:id="rId28"/>
    <p:sldId id="332" r:id="rId29"/>
    <p:sldId id="334" r:id="rId30"/>
    <p:sldId id="335" r:id="rId31"/>
    <p:sldId id="336" r:id="rId32"/>
    <p:sldId id="337" r:id="rId33"/>
    <p:sldId id="338" r:id="rId34"/>
    <p:sldId id="339" r:id="rId35"/>
    <p:sldId id="341" r:id="rId36"/>
    <p:sldId id="342" r:id="rId37"/>
    <p:sldId id="343" r:id="rId38"/>
    <p:sldId id="344" r:id="rId39"/>
    <p:sldId id="345" r:id="rId40"/>
    <p:sldId id="346" r:id="rId41"/>
    <p:sldId id="317" r:id="rId42"/>
    <p:sldId id="347" r:id="rId43"/>
    <p:sldId id="348" r:id="rId44"/>
    <p:sldId id="349" r:id="rId45"/>
    <p:sldId id="350" r:id="rId46"/>
    <p:sldId id="351" r:id="rId47"/>
    <p:sldId id="352" r:id="rId48"/>
    <p:sldId id="353" r:id="rId49"/>
    <p:sldId id="354" r:id="rId50"/>
    <p:sldId id="355" r:id="rId51"/>
    <p:sldId id="356" r:id="rId52"/>
    <p:sldId id="357" r:id="rId53"/>
    <p:sldId id="358" r:id="rId54"/>
    <p:sldId id="359" r:id="rId55"/>
    <p:sldId id="360" r:id="rId56"/>
    <p:sldId id="361" r:id="rId57"/>
    <p:sldId id="362" r:id="rId58"/>
    <p:sldId id="363" r:id="rId59"/>
    <p:sldId id="271" r:id="rId60"/>
    <p:sldId id="272" r:id="rId61"/>
    <p:sldId id="364" r:id="rId62"/>
    <p:sldId id="307" r:id="rId63"/>
    <p:sldId id="308" r:id="rId64"/>
    <p:sldId id="366" r:id="rId65"/>
    <p:sldId id="365" r:id="rId66"/>
    <p:sldId id="367" r:id="rId67"/>
    <p:sldId id="368" r:id="rId68"/>
    <p:sldId id="377" r:id="rId69"/>
    <p:sldId id="369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265" autoAdjust="0"/>
  </p:normalViewPr>
  <p:slideViewPr>
    <p:cSldViewPr>
      <p:cViewPr varScale="1">
        <p:scale>
          <a:sx n="93" d="100"/>
          <a:sy n="93" d="100"/>
        </p:scale>
        <p:origin x="212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92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F8BBC1-9BED-4D83-8AE0-D14886C08FC8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E11A81A7-3BCF-4D71-A320-D28C9FD9B6BF}">
      <dgm:prSet phldrT="[Text]" custT="1"/>
      <dgm:spPr/>
      <dgm:t>
        <a:bodyPr/>
        <a:lstStyle/>
        <a:p>
          <a:r>
            <a:rPr lang="en-US" sz="1800" dirty="0">
              <a:latin typeface="Lucida Bright" panose="02040603070505020404" pitchFamily="18" charset="0"/>
            </a:rPr>
            <a:t>Web and Big Data tools</a:t>
          </a:r>
        </a:p>
      </dgm:t>
    </dgm:pt>
    <dgm:pt modelId="{F925BE7C-B8AA-4262-B277-B8199492980C}" type="parTrans" cxnId="{F6422771-A2C4-4597-8E8D-3241C86BBAF9}">
      <dgm:prSet/>
      <dgm:spPr/>
      <dgm:t>
        <a:bodyPr/>
        <a:lstStyle/>
        <a:p>
          <a:endParaRPr lang="en-US"/>
        </a:p>
      </dgm:t>
    </dgm:pt>
    <dgm:pt modelId="{BF221219-462B-455E-9951-0101E48DC72B}" type="sibTrans" cxnId="{F6422771-A2C4-4597-8E8D-3241C86BBAF9}">
      <dgm:prSet/>
      <dgm:spPr/>
      <dgm:t>
        <a:bodyPr/>
        <a:lstStyle/>
        <a:p>
          <a:endParaRPr lang="en-US"/>
        </a:p>
      </dgm:t>
    </dgm:pt>
    <dgm:pt modelId="{495AB9F2-8D9B-4C0A-B50B-0854C5DCDAE0}">
      <dgm:prSet phldrT="[Text]" custT="1"/>
      <dgm:spPr/>
      <dgm:t>
        <a:bodyPr/>
        <a:lstStyle/>
        <a:p>
          <a:r>
            <a:rPr lang="en-US" sz="1800" dirty="0">
              <a:latin typeface="Lucida Bright" panose="02040603070505020404" pitchFamily="18" charset="0"/>
            </a:rPr>
            <a:t>Programming tools</a:t>
          </a:r>
        </a:p>
      </dgm:t>
    </dgm:pt>
    <dgm:pt modelId="{AC40EE40-BB11-4FB4-A9EC-0BEC521215F5}" type="parTrans" cxnId="{6D0881E8-D663-4DC4-8022-D72F04E6019E}">
      <dgm:prSet/>
      <dgm:spPr/>
      <dgm:t>
        <a:bodyPr/>
        <a:lstStyle/>
        <a:p>
          <a:endParaRPr lang="en-US"/>
        </a:p>
      </dgm:t>
    </dgm:pt>
    <dgm:pt modelId="{83576736-AB4C-4A29-AC7C-9386647C5CFC}" type="sibTrans" cxnId="{6D0881E8-D663-4DC4-8022-D72F04E6019E}">
      <dgm:prSet/>
      <dgm:spPr/>
      <dgm:t>
        <a:bodyPr/>
        <a:lstStyle/>
        <a:p>
          <a:endParaRPr lang="en-US"/>
        </a:p>
      </dgm:t>
    </dgm:pt>
    <dgm:pt modelId="{7016C557-879B-4BEF-9F0D-1D4CA3388C73}">
      <dgm:prSet phldrT="[Text]" custT="1"/>
      <dgm:spPr/>
      <dgm:t>
        <a:bodyPr/>
        <a:lstStyle/>
        <a:p>
          <a:r>
            <a:rPr lang="en-US" sz="1800" dirty="0">
              <a:latin typeface="Lucida Bright" panose="02040603070505020404" pitchFamily="18" charset="0"/>
            </a:rPr>
            <a:t>Statistical tools</a:t>
          </a:r>
        </a:p>
      </dgm:t>
    </dgm:pt>
    <dgm:pt modelId="{843F64F8-5D60-4F3A-A389-563E92E24D6A}" type="parTrans" cxnId="{429D5B07-B31A-4D99-BA2B-65D98A1B30AD}">
      <dgm:prSet/>
      <dgm:spPr/>
      <dgm:t>
        <a:bodyPr/>
        <a:lstStyle/>
        <a:p>
          <a:endParaRPr lang="en-US"/>
        </a:p>
      </dgm:t>
    </dgm:pt>
    <dgm:pt modelId="{C64B3F20-ADD9-4052-8414-99A8EE12F30E}" type="sibTrans" cxnId="{429D5B07-B31A-4D99-BA2B-65D98A1B30AD}">
      <dgm:prSet/>
      <dgm:spPr/>
      <dgm:t>
        <a:bodyPr/>
        <a:lstStyle/>
        <a:p>
          <a:endParaRPr lang="en-US"/>
        </a:p>
      </dgm:t>
    </dgm:pt>
    <dgm:pt modelId="{D3CEA452-94B5-4775-99AC-F1584922339E}" type="pres">
      <dgm:prSet presAssocID="{61F8BBC1-9BED-4D83-8AE0-D14886C08FC8}" presName="compositeShape" presStyleCnt="0">
        <dgm:presLayoutVars>
          <dgm:chMax val="7"/>
          <dgm:dir/>
          <dgm:resizeHandles val="exact"/>
        </dgm:presLayoutVars>
      </dgm:prSet>
      <dgm:spPr/>
    </dgm:pt>
    <dgm:pt modelId="{C9B38485-0166-427D-AD7A-9AE69C03D147}" type="pres">
      <dgm:prSet presAssocID="{E11A81A7-3BCF-4D71-A320-D28C9FD9B6BF}" presName="circ1" presStyleLbl="vennNode1" presStyleIdx="0" presStyleCnt="3"/>
      <dgm:spPr/>
      <dgm:t>
        <a:bodyPr/>
        <a:lstStyle/>
        <a:p>
          <a:endParaRPr lang="en-US"/>
        </a:p>
      </dgm:t>
    </dgm:pt>
    <dgm:pt modelId="{655D050F-4468-46FE-9A10-3489CF5BD0A9}" type="pres">
      <dgm:prSet presAssocID="{E11A81A7-3BCF-4D71-A320-D28C9FD9B6BF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622C1F-DF15-44DD-B1B9-2BEB3B9917C4}" type="pres">
      <dgm:prSet presAssocID="{495AB9F2-8D9B-4C0A-B50B-0854C5DCDAE0}" presName="circ2" presStyleLbl="vennNode1" presStyleIdx="1" presStyleCnt="3"/>
      <dgm:spPr/>
      <dgm:t>
        <a:bodyPr/>
        <a:lstStyle/>
        <a:p>
          <a:endParaRPr lang="en-US"/>
        </a:p>
      </dgm:t>
    </dgm:pt>
    <dgm:pt modelId="{CEEDF7AD-AB0D-4E15-9835-016E006934A4}" type="pres">
      <dgm:prSet presAssocID="{495AB9F2-8D9B-4C0A-B50B-0854C5DCDAE0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EA5600-87E5-490C-A269-CC7132F7B373}" type="pres">
      <dgm:prSet presAssocID="{7016C557-879B-4BEF-9F0D-1D4CA3388C73}" presName="circ3" presStyleLbl="vennNode1" presStyleIdx="2" presStyleCnt="3"/>
      <dgm:spPr/>
      <dgm:t>
        <a:bodyPr/>
        <a:lstStyle/>
        <a:p>
          <a:endParaRPr lang="en-US"/>
        </a:p>
      </dgm:t>
    </dgm:pt>
    <dgm:pt modelId="{E28FD5B6-5F7B-47B6-9DE6-A42725993273}" type="pres">
      <dgm:prSet presAssocID="{7016C557-879B-4BEF-9F0D-1D4CA3388C73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29D5B07-B31A-4D99-BA2B-65D98A1B30AD}" srcId="{61F8BBC1-9BED-4D83-8AE0-D14886C08FC8}" destId="{7016C557-879B-4BEF-9F0D-1D4CA3388C73}" srcOrd="2" destOrd="0" parTransId="{843F64F8-5D60-4F3A-A389-563E92E24D6A}" sibTransId="{C64B3F20-ADD9-4052-8414-99A8EE12F30E}"/>
    <dgm:cxn modelId="{C590C189-109C-41F9-9137-B218F1EE6ABD}" type="presOf" srcId="{7016C557-879B-4BEF-9F0D-1D4CA3388C73}" destId="{10EA5600-87E5-490C-A269-CC7132F7B373}" srcOrd="0" destOrd="0" presId="urn:microsoft.com/office/officeart/2005/8/layout/venn1"/>
    <dgm:cxn modelId="{762A6B60-70A5-4F94-8DFB-450203C7F568}" type="presOf" srcId="{61F8BBC1-9BED-4D83-8AE0-D14886C08FC8}" destId="{D3CEA452-94B5-4775-99AC-F1584922339E}" srcOrd="0" destOrd="0" presId="urn:microsoft.com/office/officeart/2005/8/layout/venn1"/>
    <dgm:cxn modelId="{B0825CC7-73F5-4B11-B539-BDB0383B18C1}" type="presOf" srcId="{495AB9F2-8D9B-4C0A-B50B-0854C5DCDAE0}" destId="{D4622C1F-DF15-44DD-B1B9-2BEB3B9917C4}" srcOrd="0" destOrd="0" presId="urn:microsoft.com/office/officeart/2005/8/layout/venn1"/>
    <dgm:cxn modelId="{524014D0-B3A6-412F-AA67-91ACD79B08A7}" type="presOf" srcId="{495AB9F2-8D9B-4C0A-B50B-0854C5DCDAE0}" destId="{CEEDF7AD-AB0D-4E15-9835-016E006934A4}" srcOrd="1" destOrd="0" presId="urn:microsoft.com/office/officeart/2005/8/layout/venn1"/>
    <dgm:cxn modelId="{569628C4-FDA4-4423-9F32-9F54EA9F2433}" type="presOf" srcId="{E11A81A7-3BCF-4D71-A320-D28C9FD9B6BF}" destId="{C9B38485-0166-427D-AD7A-9AE69C03D147}" srcOrd="0" destOrd="0" presId="urn:microsoft.com/office/officeart/2005/8/layout/venn1"/>
    <dgm:cxn modelId="{7A1145DF-9854-4B80-88B3-DE583FA82252}" type="presOf" srcId="{7016C557-879B-4BEF-9F0D-1D4CA3388C73}" destId="{E28FD5B6-5F7B-47B6-9DE6-A42725993273}" srcOrd="1" destOrd="0" presId="urn:microsoft.com/office/officeart/2005/8/layout/venn1"/>
    <dgm:cxn modelId="{F6422771-A2C4-4597-8E8D-3241C86BBAF9}" srcId="{61F8BBC1-9BED-4D83-8AE0-D14886C08FC8}" destId="{E11A81A7-3BCF-4D71-A320-D28C9FD9B6BF}" srcOrd="0" destOrd="0" parTransId="{F925BE7C-B8AA-4262-B277-B8199492980C}" sibTransId="{BF221219-462B-455E-9951-0101E48DC72B}"/>
    <dgm:cxn modelId="{BB4AA118-DB33-4CA2-BB85-E0F9149F4F63}" type="presOf" srcId="{E11A81A7-3BCF-4D71-A320-D28C9FD9B6BF}" destId="{655D050F-4468-46FE-9A10-3489CF5BD0A9}" srcOrd="1" destOrd="0" presId="urn:microsoft.com/office/officeart/2005/8/layout/venn1"/>
    <dgm:cxn modelId="{6D0881E8-D663-4DC4-8022-D72F04E6019E}" srcId="{61F8BBC1-9BED-4D83-8AE0-D14886C08FC8}" destId="{495AB9F2-8D9B-4C0A-B50B-0854C5DCDAE0}" srcOrd="1" destOrd="0" parTransId="{AC40EE40-BB11-4FB4-A9EC-0BEC521215F5}" sibTransId="{83576736-AB4C-4A29-AC7C-9386647C5CFC}"/>
    <dgm:cxn modelId="{3B64BA20-973E-4332-8016-3188350DDD18}" type="presParOf" srcId="{D3CEA452-94B5-4775-99AC-F1584922339E}" destId="{C9B38485-0166-427D-AD7A-9AE69C03D147}" srcOrd="0" destOrd="0" presId="urn:microsoft.com/office/officeart/2005/8/layout/venn1"/>
    <dgm:cxn modelId="{E8FC78CC-C20D-4FB6-A374-67B3ADC51AF4}" type="presParOf" srcId="{D3CEA452-94B5-4775-99AC-F1584922339E}" destId="{655D050F-4468-46FE-9A10-3489CF5BD0A9}" srcOrd="1" destOrd="0" presId="urn:microsoft.com/office/officeart/2005/8/layout/venn1"/>
    <dgm:cxn modelId="{E0B37DC4-A985-44C9-BDF9-9AEBB5A2F639}" type="presParOf" srcId="{D3CEA452-94B5-4775-99AC-F1584922339E}" destId="{D4622C1F-DF15-44DD-B1B9-2BEB3B9917C4}" srcOrd="2" destOrd="0" presId="urn:microsoft.com/office/officeart/2005/8/layout/venn1"/>
    <dgm:cxn modelId="{3D48E562-6C45-4454-87CA-88F7810FFA94}" type="presParOf" srcId="{D3CEA452-94B5-4775-99AC-F1584922339E}" destId="{CEEDF7AD-AB0D-4E15-9835-016E006934A4}" srcOrd="3" destOrd="0" presId="urn:microsoft.com/office/officeart/2005/8/layout/venn1"/>
    <dgm:cxn modelId="{BCBD4668-F40E-430D-BFB2-187B7C989288}" type="presParOf" srcId="{D3CEA452-94B5-4775-99AC-F1584922339E}" destId="{10EA5600-87E5-490C-A269-CC7132F7B373}" srcOrd="4" destOrd="0" presId="urn:microsoft.com/office/officeart/2005/8/layout/venn1"/>
    <dgm:cxn modelId="{EA35DB3A-E6E4-458C-BB45-C7562C9F9EB8}" type="presParOf" srcId="{D3CEA452-94B5-4775-99AC-F1584922339E}" destId="{E28FD5B6-5F7B-47B6-9DE6-A42725993273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1015A3-DA88-4107-B345-8A83C85896E7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2EB849EC-579D-401C-BB6C-8C430E67A43D}">
      <dgm:prSet phldrT="[Text]"/>
      <dgm:spPr/>
      <dgm:t>
        <a:bodyPr/>
        <a:lstStyle/>
        <a:p>
          <a:r>
            <a:rPr lang="en-US" dirty="0"/>
            <a:t> Model</a:t>
          </a:r>
        </a:p>
      </dgm:t>
    </dgm:pt>
    <dgm:pt modelId="{64F19823-D356-43BD-A08F-9EE50701F903}" type="parTrans" cxnId="{4E7777D8-1568-4523-95B7-A93D7919396B}">
      <dgm:prSet/>
      <dgm:spPr/>
      <dgm:t>
        <a:bodyPr/>
        <a:lstStyle/>
        <a:p>
          <a:endParaRPr lang="en-US"/>
        </a:p>
      </dgm:t>
    </dgm:pt>
    <dgm:pt modelId="{8E10F94A-B97F-4186-A26B-BAB1A69E076B}" type="sibTrans" cxnId="{4E7777D8-1568-4523-95B7-A93D7919396B}">
      <dgm:prSet/>
      <dgm:spPr/>
      <dgm:t>
        <a:bodyPr/>
        <a:lstStyle/>
        <a:p>
          <a:endParaRPr lang="en-US"/>
        </a:p>
      </dgm:t>
    </dgm:pt>
    <dgm:pt modelId="{2204FDF9-49A3-482D-8D16-24C9E0A8EC6D}" type="pres">
      <dgm:prSet presAssocID="{BC1015A3-DA88-4107-B345-8A83C85896E7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B06498DB-8832-4EBF-9C94-02F554A24A69}" type="pres">
      <dgm:prSet presAssocID="{2EB849EC-579D-401C-BB6C-8C430E67A43D}" presName="gear1" presStyleLbl="node1" presStyleIdx="0" presStyleCnt="1" custScaleX="125957" custScaleY="11510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1CE4B6-1902-4A66-BB8D-1C5321FA9CC3}" type="pres">
      <dgm:prSet presAssocID="{2EB849EC-579D-401C-BB6C-8C430E67A43D}" presName="gear1srcNode" presStyleLbl="node1" presStyleIdx="0" presStyleCnt="1"/>
      <dgm:spPr/>
      <dgm:t>
        <a:bodyPr/>
        <a:lstStyle/>
        <a:p>
          <a:endParaRPr lang="en-US"/>
        </a:p>
      </dgm:t>
    </dgm:pt>
    <dgm:pt modelId="{31BD5EDF-D31D-4B96-911E-B2C9ABE0663A}" type="pres">
      <dgm:prSet presAssocID="{2EB849EC-579D-401C-BB6C-8C430E67A43D}" presName="gear1dstNode" presStyleLbl="node1" presStyleIdx="0" presStyleCnt="1"/>
      <dgm:spPr/>
      <dgm:t>
        <a:bodyPr/>
        <a:lstStyle/>
        <a:p>
          <a:endParaRPr lang="en-US"/>
        </a:p>
      </dgm:t>
    </dgm:pt>
    <dgm:pt modelId="{C9EEF793-CC10-4B6F-82B5-2C0222CAC6F0}" type="pres">
      <dgm:prSet presAssocID="{8E10F94A-B97F-4186-A26B-BAB1A69E076B}" presName="connector1" presStyleLbl="sibTrans2D1" presStyleIdx="0" presStyleCnt="1"/>
      <dgm:spPr/>
      <dgm:t>
        <a:bodyPr/>
        <a:lstStyle/>
        <a:p>
          <a:endParaRPr lang="en-US"/>
        </a:p>
      </dgm:t>
    </dgm:pt>
  </dgm:ptLst>
  <dgm:cxnLst>
    <dgm:cxn modelId="{1013D305-DA12-4187-BCE0-71A07DB4CF3F}" type="presOf" srcId="{2EB849EC-579D-401C-BB6C-8C430E67A43D}" destId="{741CE4B6-1902-4A66-BB8D-1C5321FA9CC3}" srcOrd="1" destOrd="0" presId="urn:microsoft.com/office/officeart/2005/8/layout/gear1"/>
    <dgm:cxn modelId="{4E7777D8-1568-4523-95B7-A93D7919396B}" srcId="{BC1015A3-DA88-4107-B345-8A83C85896E7}" destId="{2EB849EC-579D-401C-BB6C-8C430E67A43D}" srcOrd="0" destOrd="0" parTransId="{64F19823-D356-43BD-A08F-9EE50701F903}" sibTransId="{8E10F94A-B97F-4186-A26B-BAB1A69E076B}"/>
    <dgm:cxn modelId="{D779E688-7356-4B84-8C4C-159514BEE834}" type="presOf" srcId="{2EB849EC-579D-401C-BB6C-8C430E67A43D}" destId="{31BD5EDF-D31D-4B96-911E-B2C9ABE0663A}" srcOrd="2" destOrd="0" presId="urn:microsoft.com/office/officeart/2005/8/layout/gear1"/>
    <dgm:cxn modelId="{EB949DE6-375D-48F2-A112-FEBD9C5C7D2A}" type="presOf" srcId="{BC1015A3-DA88-4107-B345-8A83C85896E7}" destId="{2204FDF9-49A3-482D-8D16-24C9E0A8EC6D}" srcOrd="0" destOrd="0" presId="urn:microsoft.com/office/officeart/2005/8/layout/gear1"/>
    <dgm:cxn modelId="{68B4DF6F-E762-4843-A5AD-B39A38CDEA6B}" type="presOf" srcId="{2EB849EC-579D-401C-BB6C-8C430E67A43D}" destId="{B06498DB-8832-4EBF-9C94-02F554A24A69}" srcOrd="0" destOrd="0" presId="urn:microsoft.com/office/officeart/2005/8/layout/gear1"/>
    <dgm:cxn modelId="{C0B2B682-002C-4513-87FC-B6EC7A44DC4E}" type="presOf" srcId="{8E10F94A-B97F-4186-A26B-BAB1A69E076B}" destId="{C9EEF793-CC10-4B6F-82B5-2C0222CAC6F0}" srcOrd="0" destOrd="0" presId="urn:microsoft.com/office/officeart/2005/8/layout/gear1"/>
    <dgm:cxn modelId="{9A6B5EB6-36C2-4FD5-AC55-5BBA657D4908}" type="presParOf" srcId="{2204FDF9-49A3-482D-8D16-24C9E0A8EC6D}" destId="{B06498DB-8832-4EBF-9C94-02F554A24A69}" srcOrd="0" destOrd="0" presId="urn:microsoft.com/office/officeart/2005/8/layout/gear1"/>
    <dgm:cxn modelId="{CEE029C4-6441-40C8-881F-B1591D72CE1B}" type="presParOf" srcId="{2204FDF9-49A3-482D-8D16-24C9E0A8EC6D}" destId="{741CE4B6-1902-4A66-BB8D-1C5321FA9CC3}" srcOrd="1" destOrd="0" presId="urn:microsoft.com/office/officeart/2005/8/layout/gear1"/>
    <dgm:cxn modelId="{01E9AEB9-B671-4F23-B36A-81935EA8DB25}" type="presParOf" srcId="{2204FDF9-49A3-482D-8D16-24C9E0A8EC6D}" destId="{31BD5EDF-D31D-4B96-911E-B2C9ABE0663A}" srcOrd="2" destOrd="0" presId="urn:microsoft.com/office/officeart/2005/8/layout/gear1"/>
    <dgm:cxn modelId="{11D9B663-BF74-4AF5-98B4-F858E0434EA7}" type="presParOf" srcId="{2204FDF9-49A3-482D-8D16-24C9E0A8EC6D}" destId="{C9EEF793-CC10-4B6F-82B5-2C0222CAC6F0}" srcOrd="3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B38485-0166-427D-AD7A-9AE69C03D147}">
      <dsp:nvSpPr>
        <dsp:cNvPr id="0" name=""/>
        <dsp:cNvSpPr/>
      </dsp:nvSpPr>
      <dsp:spPr>
        <a:xfrm>
          <a:off x="2080260" y="57784"/>
          <a:ext cx="2773680" cy="277368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latin typeface="Lucida Bright" panose="02040603070505020404" pitchFamily="18" charset="0"/>
            </a:rPr>
            <a:t>Web and Big Data tools</a:t>
          </a:r>
        </a:p>
      </dsp:txBody>
      <dsp:txXfrm>
        <a:off x="2450084" y="543178"/>
        <a:ext cx="2034032" cy="1248156"/>
      </dsp:txXfrm>
    </dsp:sp>
    <dsp:sp modelId="{D4622C1F-DF15-44DD-B1B9-2BEB3B9917C4}">
      <dsp:nvSpPr>
        <dsp:cNvPr id="0" name=""/>
        <dsp:cNvSpPr/>
      </dsp:nvSpPr>
      <dsp:spPr>
        <a:xfrm>
          <a:off x="3081096" y="1791335"/>
          <a:ext cx="2773680" cy="277368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latin typeface="Lucida Bright" panose="02040603070505020404" pitchFamily="18" charset="0"/>
            </a:rPr>
            <a:t>Programming tools</a:t>
          </a:r>
        </a:p>
      </dsp:txBody>
      <dsp:txXfrm>
        <a:off x="3929380" y="2507868"/>
        <a:ext cx="1664208" cy="1525524"/>
      </dsp:txXfrm>
    </dsp:sp>
    <dsp:sp modelId="{10EA5600-87E5-490C-A269-CC7132F7B373}">
      <dsp:nvSpPr>
        <dsp:cNvPr id="0" name=""/>
        <dsp:cNvSpPr/>
      </dsp:nvSpPr>
      <dsp:spPr>
        <a:xfrm>
          <a:off x="1079423" y="1791335"/>
          <a:ext cx="2773680" cy="277368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latin typeface="Lucida Bright" panose="02040603070505020404" pitchFamily="18" charset="0"/>
            </a:rPr>
            <a:t>Statistical tools</a:t>
          </a:r>
        </a:p>
      </dsp:txBody>
      <dsp:txXfrm>
        <a:off x="1340612" y="2507868"/>
        <a:ext cx="1664208" cy="15255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6498DB-8832-4EBF-9C94-02F554A24A69}">
      <dsp:nvSpPr>
        <dsp:cNvPr id="0" name=""/>
        <dsp:cNvSpPr/>
      </dsp:nvSpPr>
      <dsp:spPr>
        <a:xfrm>
          <a:off x="253134" y="280582"/>
          <a:ext cx="1035620" cy="946395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 Model</a:t>
          </a:r>
        </a:p>
      </dsp:txBody>
      <dsp:txXfrm>
        <a:off x="454671" y="502271"/>
        <a:ext cx="632546" cy="486466"/>
      </dsp:txXfrm>
    </dsp:sp>
    <dsp:sp modelId="{C9EEF793-CC10-4B6F-82B5-2C0222CAC6F0}">
      <dsp:nvSpPr>
        <dsp:cNvPr id="0" name=""/>
        <dsp:cNvSpPr/>
      </dsp:nvSpPr>
      <dsp:spPr>
        <a:xfrm>
          <a:off x="348809" y="229134"/>
          <a:ext cx="1011307" cy="1011307"/>
        </a:xfrm>
        <a:prstGeom prst="circularArrow">
          <a:avLst>
            <a:gd name="adj1" fmla="val 4878"/>
            <a:gd name="adj2" fmla="val 312630"/>
            <a:gd name="adj3" fmla="val 2795050"/>
            <a:gd name="adj4" fmla="val 15780901"/>
            <a:gd name="adj5" fmla="val 569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FE861C-486B-4E18-A0E9-A790238A915C}" type="datetimeFigureOut">
              <a:rPr lang="en-US" smtClean="0"/>
              <a:t>9/6/2017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811066-0135-4CAA-8AD4-89A97190A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35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11066-0135-4CAA-8AD4-89A97190AC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270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11066-0135-4CAA-8AD4-89A97190AC0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182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11066-0135-4CAA-8AD4-89A97190AC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651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11066-0135-4CAA-8AD4-89A97190AC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150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</a:t>
            </a:r>
            <a:r>
              <a:rPr lang="en-US" baseline="0" dirty="0"/>
              <a:t> </a:t>
            </a:r>
            <a:r>
              <a:rPr lang="en-US" dirty="0"/>
              <a:t>http://pd-digital.de/img/patrick_daether_avatar.png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5C4AC-D540-43AA-AFC1-506507D0B9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894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11066-0135-4CAA-8AD4-89A97190AC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150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11066-0135-4CAA-8AD4-89A97190AC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319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11066-0135-4CAA-8AD4-89A97190AC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13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R version 3.3.1 (2016-06-21) -- "Bug in Your Hair"</a:t>
            </a:r>
          </a:p>
          <a:p>
            <a:r>
              <a:rPr lang="en-US" dirty="0"/>
              <a:t>Copyright (C) 2016 The R Foundation for Statistical Computing</a:t>
            </a:r>
          </a:p>
          <a:p>
            <a:r>
              <a:rPr lang="en-US" dirty="0"/>
              <a:t>Platform: x86_64-w64-mingw32/x64 (64-bit)</a:t>
            </a:r>
          </a:p>
          <a:p>
            <a:endParaRPr lang="en-US" dirty="0"/>
          </a:p>
          <a:p>
            <a:r>
              <a:rPr lang="en-US" dirty="0"/>
              <a:t>R is free software and comes with ABSOLUTELY NO WARRANTY.</a:t>
            </a:r>
          </a:p>
          <a:p>
            <a:r>
              <a:rPr lang="en-US" dirty="0"/>
              <a:t>You are welcome to redistribute it under certain conditions.</a:t>
            </a:r>
          </a:p>
          <a:p>
            <a:r>
              <a:rPr lang="en-US" dirty="0"/>
              <a:t>Type 'license()' or '</a:t>
            </a:r>
            <a:r>
              <a:rPr lang="en-US" dirty="0" err="1"/>
              <a:t>licence</a:t>
            </a:r>
            <a:r>
              <a:rPr lang="en-US" dirty="0"/>
              <a:t>()' for distribution details.</a:t>
            </a:r>
          </a:p>
          <a:p>
            <a:endParaRPr lang="en-US" dirty="0"/>
          </a:p>
          <a:p>
            <a:r>
              <a:rPr lang="en-US" dirty="0"/>
              <a:t>  Natural language support but running in an English locale</a:t>
            </a:r>
          </a:p>
          <a:p>
            <a:endParaRPr lang="en-US" dirty="0"/>
          </a:p>
          <a:p>
            <a:r>
              <a:rPr lang="en-US" dirty="0"/>
              <a:t>R is a collaborative project with many contributors.</a:t>
            </a:r>
          </a:p>
          <a:p>
            <a:r>
              <a:rPr lang="en-US" dirty="0"/>
              <a:t>Type 'contributors()' for more information and</a:t>
            </a:r>
          </a:p>
          <a:p>
            <a:r>
              <a:rPr lang="en-US" dirty="0"/>
              <a:t>'citation()' on how to cite R or R packages in publications.</a:t>
            </a:r>
          </a:p>
          <a:p>
            <a:endParaRPr lang="en-US" dirty="0"/>
          </a:p>
          <a:p>
            <a:r>
              <a:rPr lang="en-US" dirty="0"/>
              <a:t>Type 'demo()' for some demos, 'help()' for on-line help, or</a:t>
            </a:r>
          </a:p>
          <a:p>
            <a:r>
              <a:rPr lang="en-US" dirty="0"/>
              <a:t>'</a:t>
            </a:r>
            <a:r>
              <a:rPr lang="en-US" dirty="0" err="1"/>
              <a:t>help.start</a:t>
            </a:r>
            <a:r>
              <a:rPr lang="en-US" dirty="0"/>
              <a:t>()' for an HTML browser interface to help.</a:t>
            </a:r>
          </a:p>
          <a:p>
            <a:r>
              <a:rPr lang="en-US" dirty="0"/>
              <a:t>Type 'q()' to quit R.</a:t>
            </a:r>
          </a:p>
          <a:p>
            <a:endParaRPr lang="en-US" dirty="0"/>
          </a:p>
          <a:p>
            <a:r>
              <a:rPr lang="en-US" dirty="0"/>
              <a:t>&gt; print('hello world')</a:t>
            </a:r>
          </a:p>
          <a:p>
            <a:r>
              <a:rPr lang="en-US" dirty="0"/>
              <a:t>[1] "hello world"</a:t>
            </a:r>
          </a:p>
          <a:p>
            <a:r>
              <a:rPr lang="en-US" dirty="0"/>
              <a:t>&gt; </a:t>
            </a:r>
          </a:p>
          <a:p>
            <a:r>
              <a:rPr lang="en-US" dirty="0"/>
              <a:t>&gt; </a:t>
            </a:r>
            <a:r>
              <a:rPr lang="en-US" dirty="0" err="1"/>
              <a:t>proc.time</a:t>
            </a:r>
            <a:r>
              <a:rPr lang="en-US" dirty="0"/>
              <a:t>()</a:t>
            </a:r>
          </a:p>
          <a:p>
            <a:r>
              <a:rPr lang="en-US" dirty="0"/>
              <a:t>   user  system elapsed </a:t>
            </a:r>
          </a:p>
          <a:p>
            <a:r>
              <a:rPr lang="en-US" dirty="0"/>
              <a:t>   0.14    0.01    0.25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11066-0135-4CAA-8AD4-89A97190AC0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96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#Install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package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install.packages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tm',dependencies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=T)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Installing package into ‘C:/Users/ThinkPad/Documents/R/win-library/3.3’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(as ‘lib’ is unspecified)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Warning 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install.packages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dependencies ‘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Rcampdf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’, ‘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Rgraphviz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’, ‘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Rpoppler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’, ‘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tm.lexicon.GeneralInquirer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are not available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trying URL 'https://cran.rstudio.com/bin/windows/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contrib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/3.3/tm_0.6-2.zip'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 type 'application/zip' length 710795 bytes (694 KB)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downloaded 694 KB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 ‘tm’ successfully unpacked and MD5 sums checked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downloaded binary packages are in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C:\Users\ThinkPad\AppData\Local\Temp\RtmpeKr76y\downloaded_packages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#Load</a:t>
            </a:r>
            <a:r>
              <a:rPr lang="en-US" baseline="0" dirty="0"/>
              <a:t> package</a:t>
            </a:r>
            <a:endParaRPr lang="en-US" dirty="0"/>
          </a:p>
          <a:p>
            <a:r>
              <a:rPr lang="en-US" dirty="0"/>
              <a:t>&gt; library('tm')</a:t>
            </a:r>
          </a:p>
          <a:p>
            <a:r>
              <a:rPr lang="en-US" dirty="0"/>
              <a:t>Loading required package: NLP</a:t>
            </a:r>
          </a:p>
          <a:p>
            <a:endParaRPr lang="en-US" dirty="0"/>
          </a:p>
          <a:p>
            <a:r>
              <a:rPr lang="en-US" dirty="0"/>
              <a:t>Attaching package: ‘NLP’</a:t>
            </a:r>
          </a:p>
          <a:p>
            <a:endParaRPr lang="en-US" dirty="0"/>
          </a:p>
          <a:p>
            <a:r>
              <a:rPr lang="en-US" dirty="0"/>
              <a:t>The following object is masked from ‘</a:t>
            </a:r>
            <a:r>
              <a:rPr lang="en-US" dirty="0" err="1"/>
              <a:t>package:httr</a:t>
            </a:r>
            <a:r>
              <a:rPr lang="en-US" dirty="0"/>
              <a:t>’:</a:t>
            </a:r>
          </a:p>
          <a:p>
            <a:endParaRPr lang="en-US" dirty="0"/>
          </a:p>
          <a:p>
            <a:r>
              <a:rPr lang="en-US" dirty="0"/>
              <a:t>    content</a:t>
            </a:r>
          </a:p>
          <a:p>
            <a:endParaRPr lang="en-US" dirty="0"/>
          </a:p>
          <a:p>
            <a:r>
              <a:rPr lang="en-US" dirty="0"/>
              <a:t>Warning message:</a:t>
            </a:r>
          </a:p>
          <a:p>
            <a:r>
              <a:rPr lang="en-US" dirty="0"/>
              <a:t>package ‘tm’ was built under R version 3.3.2 </a:t>
            </a:r>
          </a:p>
          <a:p>
            <a:endParaRPr lang="en-US" dirty="0"/>
          </a:p>
          <a:p>
            <a:r>
              <a:rPr lang="en-US" dirty="0"/>
              <a:t>#remove package</a:t>
            </a:r>
          </a:p>
          <a:p>
            <a:r>
              <a:rPr lang="en-US" dirty="0"/>
              <a:t>&gt; </a:t>
            </a:r>
            <a:r>
              <a:rPr lang="en-US" dirty="0" err="1"/>
              <a:t>remove.packages</a:t>
            </a:r>
            <a:r>
              <a:rPr lang="en-US" dirty="0"/>
              <a:t>('tm')</a:t>
            </a:r>
          </a:p>
          <a:p>
            <a:r>
              <a:rPr lang="en-US" dirty="0"/>
              <a:t>Removing package from ‘C:/Users/ThinkPad/Documents/R/win-library/3.3’</a:t>
            </a:r>
          </a:p>
          <a:p>
            <a:r>
              <a:rPr lang="en-US" dirty="0"/>
              <a:t>(as ‘lib’ is unspecified)</a:t>
            </a:r>
          </a:p>
          <a:p>
            <a:r>
              <a:rPr lang="en-US" dirty="0"/>
              <a:t>&gt;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11066-0135-4CAA-8AD4-89A97190AC0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142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1133F-994E-4BB4-B0EF-E9F9BBA9BB3F}" type="datetime1">
              <a:rPr lang="en-US" smtClean="0"/>
              <a:t>9/6/2017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Vivek Singh - R Bootcamp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372E-3BFD-4453-BA2B-98646E8AB4C4}" type="datetime1">
              <a:rPr lang="en-US" smtClean="0"/>
              <a:t>9/6/2017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Vivek Singh - R Bootcamp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3A874-A8D6-4BB0-8F70-266F30B9AB83}" type="datetime1">
              <a:rPr lang="en-US" smtClean="0"/>
              <a:t>9/6/2017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Vivek Singh - R Bootcamp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80AC-E527-4BE8-B93A-FF5A21A24276}" type="datetime1">
              <a:rPr lang="en-US" smtClean="0"/>
              <a:t>9/6/2017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Vivek Singh - R Bootcamp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79E5C-F9B4-4353-B562-BB304CE5D650}" type="datetime1">
              <a:rPr lang="en-US" smtClean="0"/>
              <a:t>9/6/2017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Vivek Singh - R Bootcamp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F1DE-4D77-49B9-BC3A-BA90936EAD50}" type="datetime1">
              <a:rPr lang="en-US" smtClean="0"/>
              <a:t>9/6/2017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Vivek Singh - R Bootcamp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F9951-8FCE-4ACE-9291-E9C0FEADE2A4}" type="datetime1">
              <a:rPr lang="en-US" smtClean="0"/>
              <a:t>9/6/2017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Vivek Singh - R Bootcamp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BA6D-FE68-4A00-AEB8-D9C510C55A37}" type="datetime1">
              <a:rPr lang="en-US" smtClean="0"/>
              <a:t>9/6/2017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Vivek Singh - R Bootcamp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9006D-3769-490F-8BBC-7A96550166BA}" type="datetime1">
              <a:rPr lang="en-US" smtClean="0"/>
              <a:t>9/6/2017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Vivek Singh - R Bootcamp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6F2B3-6D15-4887-A2FD-5945E4A30C35}" type="datetime1">
              <a:rPr lang="en-US" smtClean="0"/>
              <a:t>9/6/2017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Vivek Singh - R Bootcamp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689E0-2577-48CA-843C-AB0CEC88BAF9}" type="datetime1">
              <a:rPr lang="en-US" smtClean="0"/>
              <a:t>9/6/2017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Vivek Singh - R Bootcamp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064CF3-57AF-40BA-9240-5C6E2B8F3D16}" type="datetime1">
              <a:rPr lang="en-US" smtClean="0"/>
              <a:t>9/6/2017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Vivek Singh - R Bootcamp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Image result for R studio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211138"/>
            <a:ext cx="635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muma college of business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127" y="92076"/>
            <a:ext cx="1937173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vivek4@mail.usf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vivek4.myweb.usf.edu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other-docs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studio.com/products/rstudio/download3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sf.edu/it/research-computin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vek14632/R-Programming-workshop/blob/master/workspace/workspace.R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vek14632/R-Programming-workshop/blob/master/socialMedia/facebook.RData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vek14632/R-Programming-workshop/blob/master/Debug/browser.R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vek14632/R-Programming-workshop/tree/master/ObjectsInR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vek14632/R-Programming-workshop/blob/master/ObjectsInR/vectors.R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vek14632/R-Programming-workshop/blob/master/ObjectsInR/vectors.R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vek14632/R-Programming-workshop/blob/master/ObjectsInR/matrix.R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vek14632/R-Programming-workshop/blob/master/ObjectsInR/dataFrame.R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vek14632/R-Programming-workshop/blob/master/ObjectsInR/list.R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vek14632/R-Programming-workshop/tree/master/functions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vek14632/R-Programming-workshop/tree/master/loops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vek14632/R-Programming-workshop/blob/master/conditionals/conditionals.R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vek14632/R-Programming-workshop/tree/master/fileIO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12" Type="http://schemas.openxmlformats.org/officeDocument/2006/relationships/image" Target="../media/image1.png"/><Relationship Id="rId17" Type="http://schemas.openxmlformats.org/officeDocument/2006/relationships/image" Target="../media/image21.png"/><Relationship Id="rId2" Type="http://schemas.openxmlformats.org/officeDocument/2006/relationships/diagramData" Target="../diagrams/data1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6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19.png"/><Relationship Id="rId10" Type="http://schemas.openxmlformats.org/officeDocument/2006/relationships/image" Target="../media/image15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4.jpeg"/><Relationship Id="rId1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vek14632/R-Programming-workshop/blob/master/package/packages.R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vek14632/R-Programming-workshop/tree/master/dataManipulation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vek14632/R-Programming-workshop/blob/master/databaseConnection/mysql.R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tatmethods.net/advgraphs/parameters.html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vek14632/R-Programming-workshop/tree/master/Visualization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5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stat.ethz.ch/R-manual/R-devel/library/datasets/html/00Index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vivek14632/R-Programming-workshop/tree/master/datasets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vek14632/R-Programming-workshop/tree/master/socialMedia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vek14632/R-Programming-workshop/tree/master/CIRCE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vek14632/R-Programming-workshop/blob/master/socialMedia/facebook.R" TargetMode="External"/><Relationship Id="rId2" Type="http://schemas.openxmlformats.org/officeDocument/2006/relationships/hyperlink" Target="https://github.com/vivek14632/R-Programming-workshop/blob/master/socialMedia/facebook.RData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vek14632/R-Programming-workshop/blob/master/qunatitativeTrading/gettingData.R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24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Lucida Bright" panose="02040603070505020404" pitchFamily="18" charset="0"/>
              </a:rPr>
              <a:t>R-Programming</a:t>
            </a:r>
            <a:r>
              <a:rPr lang="en-US" dirty="0">
                <a:latin typeface="Lucida Bright" panose="02040603070505020404" pitchFamily="18" charset="0"/>
              </a:rPr>
              <a:t/>
            </a:r>
            <a:br>
              <a:rPr lang="en-US" dirty="0">
                <a:latin typeface="Lucida Bright" panose="02040603070505020404" pitchFamily="18" charset="0"/>
              </a:rPr>
            </a:br>
            <a:r>
              <a:rPr lang="en-US" sz="2800" dirty="0" smtClean="0">
                <a:latin typeface="Lucida Bright" panose="02040603070505020404" pitchFamily="18" charset="0"/>
              </a:rPr>
              <a:t>September 9, </a:t>
            </a:r>
            <a:r>
              <a:rPr lang="en-US" sz="2800" dirty="0">
                <a:latin typeface="Lucida Bright" panose="02040603070505020404" pitchFamily="18" charset="0"/>
              </a:rPr>
              <a:t>2017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100" dirty="0">
                <a:latin typeface="Lucida Bright" panose="02040603070505020404" pitchFamily="18" charset="0"/>
              </a:rPr>
              <a:t>Vivek Singh</a:t>
            </a:r>
          </a:p>
          <a:p>
            <a:r>
              <a:rPr lang="en-US" sz="1700" dirty="0">
                <a:latin typeface="Lucida Bright" panose="02040603070505020404" pitchFamily="18" charset="0"/>
              </a:rPr>
              <a:t>Information Systems  Decision Sciences (ISDS)</a:t>
            </a:r>
          </a:p>
          <a:p>
            <a:r>
              <a:rPr lang="en-US" sz="1700" dirty="0">
                <a:latin typeface="Lucida Bright" panose="02040603070505020404" pitchFamily="18" charset="0"/>
              </a:rPr>
              <a:t>MUMA College Of Business</a:t>
            </a:r>
          </a:p>
          <a:p>
            <a:r>
              <a:rPr lang="en-US" sz="1200" dirty="0">
                <a:latin typeface="Lucida Bright" panose="02040603070505020404" pitchFamily="18" charset="0"/>
                <a:hlinkClick r:id="rId3"/>
              </a:rPr>
              <a:t>vivek4@mail.usf.edu</a:t>
            </a:r>
            <a:endParaRPr lang="en-US" sz="1200" dirty="0">
              <a:latin typeface="Lucida Bright" panose="02040603070505020404" pitchFamily="18" charset="0"/>
            </a:endParaRPr>
          </a:p>
          <a:p>
            <a:r>
              <a:rPr lang="en-US" sz="1200" dirty="0">
                <a:latin typeface="Lucida Bright" panose="02040603070505020404" pitchFamily="18" charset="0"/>
              </a:rPr>
              <a:t>Web: </a:t>
            </a:r>
            <a:r>
              <a:rPr lang="en-US" sz="1200" dirty="0">
                <a:latin typeface="Lucida Bright" panose="02040603070505020404" pitchFamily="18" charset="0"/>
                <a:hlinkClick r:id="rId4"/>
              </a:rPr>
              <a:t>http://vivek4.myweb.usf.edu</a:t>
            </a:r>
            <a:endParaRPr lang="en-US" sz="1200" dirty="0">
              <a:latin typeface="Lucida Bright" panose="02040603070505020404" pitchFamily="18" charset="0"/>
            </a:endParaRPr>
          </a:p>
          <a:p>
            <a:endParaRPr lang="en-US" sz="1700" dirty="0">
              <a:latin typeface="Lucida Bright" panose="02040603070505020404" pitchFamily="18" charset="0"/>
            </a:endParaRPr>
          </a:p>
          <a:p>
            <a:endParaRPr lang="en-US" dirty="0">
              <a:latin typeface="Lucida Bright" panose="020406030705050204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3070505020404" pitchFamily="18" charset="0"/>
              </a:rPr>
              <a:t>Reference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900" dirty="0">
                <a:latin typeface="Lucida Bright" panose="02040603070505020404" pitchFamily="18" charset="0"/>
              </a:rPr>
              <a:t>(Petra Kuhnert and Bill </a:t>
            </a:r>
            <a:r>
              <a:rPr lang="en-US" sz="1900" dirty="0" err="1">
                <a:latin typeface="Lucida Bright" panose="02040603070505020404" pitchFamily="18" charset="0"/>
              </a:rPr>
              <a:t>Venables</a:t>
            </a:r>
            <a:r>
              <a:rPr lang="en-US" sz="1900" dirty="0">
                <a:latin typeface="Lucida Bright" panose="02040603070505020404" pitchFamily="18" charset="0"/>
              </a:rPr>
              <a:t>)</a:t>
            </a:r>
            <a:r>
              <a:rPr lang="en-US" sz="1900" i="1" dirty="0">
                <a:latin typeface="Lucida Bright" panose="02040603070505020404" pitchFamily="18" charset="0"/>
              </a:rPr>
              <a:t> An Introduction to R Software for Statistical Modelling &amp; Computing</a:t>
            </a:r>
            <a:r>
              <a:rPr lang="en-US" sz="1900" dirty="0">
                <a:latin typeface="Lucida Bright" panose="02040603070505020404" pitchFamily="18" charset="0"/>
              </a:rPr>
              <a:t>, CSIRO Mathematical and Information Sciences Cleveland, Australia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600" dirty="0">
              <a:latin typeface="Lucida Bright" panose="020406030705050204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Lucida Bright" panose="02040603070505020404" pitchFamily="18" charset="0"/>
              </a:rPr>
              <a:t>Other books and materials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Lucida Bright" panose="02040603070505020404" pitchFamily="18" charset="0"/>
              </a:rPr>
              <a:t>CRAN project: </a:t>
            </a:r>
            <a:r>
              <a:rPr lang="en-US" sz="1200" dirty="0">
                <a:latin typeface="Lucida Bright" panose="02040603070505020404" pitchFamily="18" charset="0"/>
                <a:hlinkClick r:id="rId3"/>
              </a:rPr>
              <a:t>https://cran.r-project.org/other-docs.html</a:t>
            </a:r>
            <a:endParaRPr lang="en-US" sz="1200" dirty="0">
              <a:latin typeface="Lucida Bright" panose="02040603070505020404" pitchFamily="18" charset="0"/>
            </a:endParaRPr>
          </a:p>
          <a:p>
            <a:pPr marL="0" indent="0">
              <a:buNone/>
            </a:pPr>
            <a:endParaRPr lang="en-US" dirty="0">
              <a:latin typeface="Lucida Bright" panose="02040603070505020404" pitchFamily="18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432BA-83DD-4316-A38A-7533DDB444CE}" type="datetime1">
              <a:rPr lang="en-US" smtClean="0"/>
              <a:t>9/6/2017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15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3070505020404" pitchFamily="18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Motivation – Why learn R?</a:t>
            </a:r>
          </a:p>
          <a:p>
            <a:pPr>
              <a:lnSpc>
                <a:spcPct val="170000"/>
              </a:lnSpc>
            </a:pPr>
            <a:r>
              <a:rPr lang="en-US" dirty="0">
                <a:solidFill>
                  <a:srgbClr val="0070C0"/>
                </a:solidFill>
                <a:latin typeface="Lucida Bright" panose="02040603070505020404" pitchFamily="18" charset="0"/>
              </a:rPr>
              <a:t>Programming IDE – R studio, Workspace, Console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Programming – objects, loops, conditionals, function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File Input/output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R- Packages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Data manipulation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Database connector – MySQL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Visualization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Datasets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Social Media APIs – Twitter, Facebook, Google Trends, </a:t>
            </a:r>
            <a:r>
              <a:rPr lang="en-US" dirty="0" err="1">
                <a:latin typeface="Lucida Bright" panose="02040603070505020404" pitchFamily="18" charset="0"/>
              </a:rPr>
              <a:t>Youtube</a:t>
            </a:r>
            <a:endParaRPr lang="en-US" dirty="0">
              <a:latin typeface="Lucida Bright" panose="02040603070505020404" pitchFamily="18" charset="0"/>
            </a:endParaRP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CIRCE @USF (Cluster Computing)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8BDBB-6108-4652-A56A-D68199A2CCD7}" type="datetime1">
              <a:rPr lang="en-US" smtClean="0"/>
              <a:t>9/6/2017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397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3070505020404" pitchFamily="18" charset="0"/>
              </a:rPr>
              <a:t>R 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en-US" sz="2800" dirty="0">
                <a:latin typeface="Lucida Bright" panose="02040603070505020404" pitchFamily="18" charset="0"/>
              </a:rPr>
              <a:t>Download R-studio desktop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latin typeface="Lucida Bright" panose="02040603070505020404" pitchFamily="18" charset="0"/>
                <a:hlinkClick r:id="rId2"/>
              </a:rPr>
              <a:t>https://www.rstudio.com/products/rstudio/download3/</a:t>
            </a:r>
            <a:endParaRPr lang="en-US" dirty="0">
              <a:latin typeface="Lucida Bright" panose="02040603070505020404" pitchFamily="18" charset="0"/>
            </a:endParaRPr>
          </a:p>
          <a:p>
            <a:pPr lvl="1">
              <a:lnSpc>
                <a:spcPct val="200000"/>
              </a:lnSpc>
            </a:pPr>
            <a:r>
              <a:rPr lang="en-US" dirty="0">
                <a:latin typeface="Lucida Bright" panose="02040603070505020404" pitchFamily="18" charset="0"/>
              </a:rPr>
              <a:t>AGPL license</a:t>
            </a:r>
          </a:p>
          <a:p>
            <a:pPr lvl="1">
              <a:lnSpc>
                <a:spcPct val="200000"/>
              </a:lnSpc>
            </a:pPr>
            <a:r>
              <a:rPr lang="en-US" u="sng" dirty="0">
                <a:latin typeface="Lucida Bright" panose="02040603070505020404" pitchFamily="18" charset="0"/>
              </a:rPr>
              <a:t>Windows</a:t>
            </a:r>
            <a:r>
              <a:rPr lang="en-US" dirty="0">
                <a:latin typeface="Lucida Bright" panose="02040603070505020404" pitchFamily="18" charset="0"/>
              </a:rPr>
              <a:t>, Mac OS X, </a:t>
            </a:r>
            <a:r>
              <a:rPr lang="en-US" u="sng" dirty="0">
                <a:latin typeface="Lucida Bright" panose="02040603070505020404" pitchFamily="18" charset="0"/>
              </a:rPr>
              <a:t>Linux (Ubuntu)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US" dirty="0">
              <a:latin typeface="Lucida Bright" panose="02040603070505020404" pitchFamily="18" charset="0"/>
            </a:endParaRPr>
          </a:p>
          <a:p>
            <a:pPr lvl="1">
              <a:lnSpc>
                <a:spcPct val="200000"/>
              </a:lnSpc>
            </a:pPr>
            <a:endParaRPr lang="en-US" dirty="0">
              <a:latin typeface="Lucida Bright" panose="02040603070505020404" pitchFamily="18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B97DE-3D5A-4F74-956B-0DC781A4AB73}" type="datetime1">
              <a:rPr lang="en-US" smtClean="0"/>
              <a:t>9/6/2017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3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3070505020404" pitchFamily="18" charset="0"/>
              </a:rPr>
              <a:t>Programming IDE- R Studio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Lucida Bright" panose="02040603070505020404" pitchFamily="18" charset="0"/>
              </a:rPr>
              <a:t>Coding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Bright" panose="02040603070505020404" pitchFamily="18" charset="0"/>
              </a:rPr>
              <a:t>Execution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Bright" panose="02040603070505020404" pitchFamily="18" charset="0"/>
              </a:rPr>
              <a:t>Debugging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Lucida Bright" panose="02040603070505020404" pitchFamily="18" charset="0"/>
              </a:rPr>
              <a:t>Batch mode execution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Lucida Bright" panose="02040603070505020404" pitchFamily="18" charset="0"/>
              </a:rPr>
              <a:t>R-workspace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Lucida Bright" panose="02040603070505020404" pitchFamily="18" charset="0"/>
              </a:rPr>
              <a:t>R-working directory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25FA7-29E8-42FF-BDBA-57C9F7FA2581}" type="datetime1">
              <a:rPr lang="en-US" smtClean="0"/>
              <a:t>9/6/2017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726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3070505020404" pitchFamily="18" charset="0"/>
              </a:rPr>
              <a:t>R-studio interface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3" t="53884" r="86557"/>
          <a:stretch/>
        </p:blipFill>
        <p:spPr>
          <a:xfrm>
            <a:off x="1371600" y="1439409"/>
            <a:ext cx="2209800" cy="43261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26577" y="2438400"/>
            <a:ext cx="41456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3070505020404" pitchFamily="18" charset="0"/>
              </a:rPr>
              <a:t>To quit R, close the R studio </a:t>
            </a:r>
          </a:p>
          <a:p>
            <a:r>
              <a:rPr lang="en-US" dirty="0">
                <a:latin typeface="Lucida Bright" panose="02040603070505020404" pitchFamily="18" charset="0"/>
              </a:rPr>
              <a:t>or use q() function if you are using </a:t>
            </a:r>
          </a:p>
          <a:p>
            <a:r>
              <a:rPr lang="en-US" dirty="0">
                <a:latin typeface="Lucida Bright" panose="02040603070505020404" pitchFamily="18" charset="0"/>
              </a:rPr>
              <a:t>Command line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178A4-8203-4A35-A18B-D99B26CF5EA7}" type="datetime1">
              <a:rPr lang="en-US" smtClean="0"/>
              <a:t>9/6/2017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948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3070505020404" pitchFamily="18" charset="0"/>
              </a:rPr>
              <a:t>R-studio interface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00200"/>
            <a:ext cx="8046156" cy="4525963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2286000" y="2514600"/>
            <a:ext cx="1524000" cy="612648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Code window</a:t>
            </a:r>
          </a:p>
        </p:txBody>
      </p:sp>
      <p:sp>
        <p:nvSpPr>
          <p:cNvPr id="6" name="Oval Callout 5"/>
          <p:cNvSpPr/>
          <p:nvPr/>
        </p:nvSpPr>
        <p:spPr>
          <a:xfrm>
            <a:off x="6629400" y="2438400"/>
            <a:ext cx="1524000" cy="612648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Variables window</a:t>
            </a:r>
          </a:p>
        </p:txBody>
      </p:sp>
      <p:sp>
        <p:nvSpPr>
          <p:cNvPr id="7" name="Oval Callout 6"/>
          <p:cNvSpPr/>
          <p:nvPr/>
        </p:nvSpPr>
        <p:spPr>
          <a:xfrm>
            <a:off x="2209800" y="4320381"/>
            <a:ext cx="1676400" cy="612648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Execution window</a:t>
            </a:r>
          </a:p>
        </p:txBody>
      </p:sp>
      <p:sp>
        <p:nvSpPr>
          <p:cNvPr id="8" name="Oval Callout 7"/>
          <p:cNvSpPr/>
          <p:nvPr/>
        </p:nvSpPr>
        <p:spPr>
          <a:xfrm>
            <a:off x="5181600" y="4419600"/>
            <a:ext cx="2743200" cy="819753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Help/Visualization window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DA9FF-83D3-4805-B71A-91B552A99BE7}" type="datetime1">
              <a:rPr lang="en-US" smtClean="0"/>
              <a:t>9/6/2017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64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3070505020404" pitchFamily="18" charset="0"/>
              </a:rPr>
              <a:t>Location of R program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F4B9F-EE2C-46B0-8599-CAC14CD897A6}" type="datetime1">
              <a:rPr lang="en-US" smtClean="0"/>
              <a:t>9/6/2017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5455" t="1110" r="29544" b="58303"/>
          <a:stretch/>
        </p:blipFill>
        <p:spPr>
          <a:xfrm>
            <a:off x="1905000" y="1799431"/>
            <a:ext cx="5029200" cy="41751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48400" y="3886200"/>
            <a:ext cx="25798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need to determine </a:t>
            </a:r>
          </a:p>
          <a:p>
            <a:r>
              <a:rPr lang="en-US" dirty="0"/>
              <a:t>the location of R program</a:t>
            </a:r>
          </a:p>
          <a:p>
            <a:r>
              <a:rPr lang="en-US" dirty="0"/>
              <a:t>to run batch mode or</a:t>
            </a:r>
          </a:p>
          <a:p>
            <a:r>
              <a:rPr lang="en-US" dirty="0"/>
              <a:t>command line executing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590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3070505020404" pitchFamily="18" charset="0"/>
              </a:rPr>
              <a:t>Location of R program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4284C-1870-4ADE-92E9-E3BABFAB2761}" type="datetime1">
              <a:rPr lang="en-US" smtClean="0"/>
              <a:t>9/6/2017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60227" t="2593" r="15228" b="16666"/>
          <a:stretch/>
        </p:blipFill>
        <p:spPr>
          <a:xfrm>
            <a:off x="1828800" y="1291055"/>
            <a:ext cx="4983061" cy="50292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200400" y="2286000"/>
            <a:ext cx="2819400" cy="45720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1905000" y="2362200"/>
            <a:ext cx="838200" cy="304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365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3070505020404" pitchFamily="18" charset="0"/>
              </a:rPr>
              <a:t>Hello world!!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dirty="0">
                <a:latin typeface="Lucida Bright" panose="02040603070505020404" pitchFamily="18" charset="0"/>
              </a:rPr>
              <a:t>Method 1: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dirty="0">
                <a:latin typeface="Lucida Bright" panose="02040603070505020404" pitchFamily="18" charset="0"/>
              </a:rPr>
              <a:t>Write following code in the execution window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dirty="0">
                <a:latin typeface="Lucida Bright" panose="02040603070505020404" pitchFamily="18" charset="0"/>
              </a:rPr>
              <a:t>&gt;print(‘Hello World’)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dirty="0">
                <a:latin typeface="Lucida Bright" panose="02040603070505020404" pitchFamily="18" charset="0"/>
              </a:rPr>
              <a:t>Clear console: </a:t>
            </a:r>
            <a:r>
              <a:rPr lang="en-US" dirty="0" err="1">
                <a:latin typeface="Lucida Bright" panose="02040603070505020404" pitchFamily="18" charset="0"/>
              </a:rPr>
              <a:t>CTRL+l</a:t>
            </a:r>
            <a:endParaRPr lang="en-US" dirty="0">
              <a:latin typeface="Lucida Bright" panose="02040603070505020404" pitchFamily="18" charset="0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dirty="0">
                <a:latin typeface="Lucida Bright" panose="02040603070505020404" pitchFamily="18" charset="0"/>
              </a:rPr>
              <a:t>Method 2: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dirty="0">
                <a:latin typeface="Lucida Bright" panose="02040603070505020404" pitchFamily="18" charset="0"/>
              </a:rPr>
              <a:t>Write the code in the code window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dirty="0">
                <a:latin typeface="Lucida Bright" panose="02040603070505020404" pitchFamily="18" charset="0"/>
              </a:rPr>
              <a:t>Save as ‘</a:t>
            </a:r>
            <a:r>
              <a:rPr lang="en-US" dirty="0" err="1">
                <a:latin typeface="Lucida Bright" panose="02040603070505020404" pitchFamily="18" charset="0"/>
              </a:rPr>
              <a:t>script.R</a:t>
            </a:r>
            <a:r>
              <a:rPr lang="en-US" dirty="0">
                <a:latin typeface="Lucida Bright" panose="02040603070505020404" pitchFamily="18" charset="0"/>
              </a:rPr>
              <a:t>’ (optional)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dirty="0">
                <a:latin typeface="Lucida Bright" panose="02040603070505020404" pitchFamily="18" charset="0"/>
              </a:rPr>
              <a:t>Select the code and click Run button OR (CTRL+ Enter)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dirty="0">
                <a:latin typeface="Lucida Bright" panose="02040603070505020404" pitchFamily="18" charset="0"/>
              </a:rPr>
              <a:t>Save workspace – </a:t>
            </a:r>
            <a:r>
              <a:rPr lang="en-US" dirty="0" err="1">
                <a:latin typeface="Lucida Bright" panose="02040603070505020404" pitchFamily="18" charset="0"/>
              </a:rPr>
              <a:t>save.image</a:t>
            </a:r>
            <a:r>
              <a:rPr lang="en-US" dirty="0">
                <a:latin typeface="Lucida Bright" panose="02040603070505020404" pitchFamily="18" charset="0"/>
              </a:rPr>
              <a:t>(file=‘</a:t>
            </a:r>
            <a:r>
              <a:rPr lang="en-US" dirty="0" err="1">
                <a:latin typeface="Lucida Bright" panose="02040603070505020404" pitchFamily="18" charset="0"/>
              </a:rPr>
              <a:t>helloWorld.</a:t>
            </a:r>
            <a:r>
              <a:rPr lang="en-US" dirty="0" err="1">
                <a:solidFill>
                  <a:schemeClr val="accent1"/>
                </a:solidFill>
                <a:latin typeface="Lucida Bright" panose="02040603070505020404" pitchFamily="18" charset="0"/>
              </a:rPr>
              <a:t>RData</a:t>
            </a:r>
            <a:r>
              <a:rPr lang="en-US" dirty="0">
                <a:solidFill>
                  <a:schemeClr val="accent1"/>
                </a:solidFill>
                <a:latin typeface="Lucida Bright" panose="02040603070505020404" pitchFamily="18" charset="0"/>
              </a:rPr>
              <a:t>’</a:t>
            </a:r>
            <a:r>
              <a:rPr lang="en-US" dirty="0">
                <a:latin typeface="Lucida Bright" panose="02040603070505020404" pitchFamily="18" charset="0"/>
              </a:rPr>
              <a:t>)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dirty="0">
                <a:latin typeface="Lucida Bright" panose="02040603070505020404" pitchFamily="18" charset="0"/>
              </a:rPr>
              <a:t>Running from Command prompt: R CMD BATCH </a:t>
            </a:r>
            <a:r>
              <a:rPr lang="en-US" dirty="0" err="1">
                <a:latin typeface="Lucida Bright" panose="02040603070505020404" pitchFamily="18" charset="0"/>
              </a:rPr>
              <a:t>script.R</a:t>
            </a:r>
            <a:endParaRPr lang="en-US" dirty="0">
              <a:latin typeface="Lucida Bright" panose="02040603070505020404" pitchFamily="18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88BF9-3028-4275-9303-C04D58A0C366}" type="datetime1">
              <a:rPr lang="en-US" smtClean="0"/>
              <a:t>9/6/2017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01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3070505020404" pitchFamily="18" charset="0"/>
              </a:rPr>
              <a:t>Running R via command Line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451504"/>
            <a:ext cx="8121413" cy="456829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6227-E2D2-4FF0-8875-F1AB2D76AA57}" type="datetime1">
              <a:rPr lang="en-US" smtClean="0"/>
              <a:t>9/6/2017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288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1028" name="Picture 4" descr="Image result for alcatel luc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948" y="1933043"/>
            <a:ext cx="888081" cy="51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NU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705" y="1752600"/>
            <a:ext cx="526771" cy="69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singte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894" y="1900300"/>
            <a:ext cx="1125385" cy="65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aw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807" y="2826102"/>
            <a:ext cx="679098" cy="67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c programmi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93" y="3043803"/>
            <a:ext cx="361955" cy="38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linux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445" y="2989003"/>
            <a:ext cx="993173" cy="49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pyth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355" y="2907237"/>
            <a:ext cx="714093" cy="48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r programmi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242" y="2870696"/>
            <a:ext cx="669675" cy="50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01435" y="1579293"/>
            <a:ext cx="2449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Professional Experience</a:t>
            </a:r>
          </a:p>
        </p:txBody>
      </p:sp>
      <p:pic>
        <p:nvPicPr>
          <p:cNvPr id="1050" name="Picture 26" descr="Image result for muma college of business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782" y="1964172"/>
            <a:ext cx="1447468" cy="370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543718" y="2561854"/>
            <a:ext cx="1411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Technologies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718" y="3769351"/>
            <a:ext cx="1693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Teaching @ USF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0327-9A51-48F8-83BB-68F5A8B8360C}" type="datetime1">
              <a:rPr lang="en-US" smtClean="0"/>
              <a:t>9/6/2017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BF7FE-0BC6-452D-B565-820473A1BDCB}"/>
              </a:ext>
            </a:extLst>
          </p:cNvPr>
          <p:cNvSpPr txBox="1"/>
          <p:nvPr/>
        </p:nvSpPr>
        <p:spPr>
          <a:xfrm>
            <a:off x="457200" y="4293315"/>
            <a:ext cx="636892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/>
              <a:t>Sprint 2017 </a:t>
            </a:r>
          </a:p>
          <a:p>
            <a:pPr algn="l"/>
            <a:r>
              <a:rPr lang="en-US" sz="1600" dirty="0"/>
              <a:t>ISM 4930: Applied Data Science (Cloud computing and Real-time Business)</a:t>
            </a:r>
          </a:p>
          <a:p>
            <a:pPr algn="l"/>
            <a:r>
              <a:rPr lang="en-US" sz="1600" dirty="0"/>
              <a:t>1</a:t>
            </a:r>
            <a:r>
              <a:rPr lang="en-US" sz="1600" baseline="30000" dirty="0"/>
              <a:t>st</a:t>
            </a:r>
            <a:r>
              <a:rPr lang="en-US" sz="1600" dirty="0"/>
              <a:t> R Bootcamp [January 27, 2017]</a:t>
            </a:r>
          </a:p>
          <a:p>
            <a:pPr algn="l"/>
            <a:r>
              <a:rPr lang="en-US" sz="1600" dirty="0"/>
              <a:t>2</a:t>
            </a:r>
            <a:r>
              <a:rPr lang="en-US" sz="1600" baseline="30000" dirty="0"/>
              <a:t>nd</a:t>
            </a:r>
            <a:r>
              <a:rPr lang="en-US" sz="1600" dirty="0"/>
              <a:t> R Bootcamp [February 17, 2017</a:t>
            </a:r>
            <a:r>
              <a:rPr lang="en-US" sz="1600" dirty="0" smtClean="0"/>
              <a:t>]</a:t>
            </a:r>
          </a:p>
          <a:p>
            <a:pPr algn="l"/>
            <a:r>
              <a:rPr lang="en-US" sz="1600" b="1" dirty="0" smtClean="0"/>
              <a:t>Fall </a:t>
            </a:r>
            <a:r>
              <a:rPr lang="en-US" sz="1600" b="1" dirty="0"/>
              <a:t>2017</a:t>
            </a:r>
          </a:p>
          <a:p>
            <a:pPr algn="l"/>
            <a:r>
              <a:rPr lang="en-US" sz="1600" dirty="0"/>
              <a:t>ISM 3113: System Analysis Design</a:t>
            </a:r>
          </a:p>
          <a:p>
            <a:pPr algn="l"/>
            <a:r>
              <a:rPr lang="en-US" sz="1600" dirty="0"/>
              <a:t>1</a:t>
            </a:r>
            <a:r>
              <a:rPr lang="en-US" sz="1600" baseline="30000" dirty="0"/>
              <a:t>st</a:t>
            </a:r>
            <a:r>
              <a:rPr lang="en-US" sz="1600" dirty="0"/>
              <a:t> Python Bootcamp [August 11 – 16, 2017]</a:t>
            </a:r>
          </a:p>
          <a:p>
            <a:pPr algn="l"/>
            <a:r>
              <a:rPr lang="en-US" sz="1600" dirty="0"/>
              <a:t>3</a:t>
            </a:r>
            <a:r>
              <a:rPr lang="en-US" sz="1600" baseline="30000" dirty="0"/>
              <a:t>rd</a:t>
            </a:r>
            <a:r>
              <a:rPr lang="en-US" sz="1600" dirty="0"/>
              <a:t> R Bootcamp [August 18, 2017]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27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3070505020404" pitchFamily="18" charset="0"/>
              </a:rPr>
              <a:t>Running R via command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Lucida Bright" panose="02040603070505020404" pitchFamily="18" charset="0"/>
              </a:rPr>
              <a:t>Why?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Bright" panose="02040603070505020404" pitchFamily="18" charset="0"/>
              </a:rPr>
              <a:t>Good for automation and running on Clusters such as USF- CIRCE (</a:t>
            </a:r>
            <a:r>
              <a:rPr lang="en-US" dirty="0">
                <a:latin typeface="Lucida Bright" panose="02040603070505020404" pitchFamily="18" charset="0"/>
                <a:hlinkClick r:id="rId3"/>
              </a:rPr>
              <a:t>http://www.usf.edu/it/research-computing/</a:t>
            </a:r>
            <a:r>
              <a:rPr lang="en-US" dirty="0">
                <a:latin typeface="Lucida Bright" panose="02040603070505020404" pitchFamily="18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Lucida Bright" panose="02040603070505020404" pitchFamily="18" charset="0"/>
              </a:rPr>
              <a:t>Command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Bright" panose="02040603070505020404" pitchFamily="18" charset="0"/>
              </a:rPr>
              <a:t>"C:\Program Files\R\R-3.3.1\bin\R.exe" CMD BATCH </a:t>
            </a:r>
            <a:r>
              <a:rPr lang="en-US" dirty="0" err="1">
                <a:latin typeface="Lucida Bright" panose="02040603070505020404" pitchFamily="18" charset="0"/>
              </a:rPr>
              <a:t>script.R</a:t>
            </a:r>
            <a:endParaRPr lang="en-US" dirty="0">
              <a:latin typeface="Lucida Bright" panose="020406030705050204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Bright" panose="02040603070505020404" pitchFamily="18" charset="0"/>
              </a:rPr>
              <a:t>Creates an output file: </a:t>
            </a:r>
            <a:r>
              <a:rPr lang="en-US" dirty="0" err="1">
                <a:latin typeface="Lucida Bright" panose="02040603070505020404" pitchFamily="18" charset="0"/>
              </a:rPr>
              <a:t>script.Rout</a:t>
            </a:r>
            <a:endParaRPr lang="en-US" dirty="0">
              <a:latin typeface="Lucida Bright" panose="02040603070505020404" pitchFamily="18" charset="0"/>
            </a:endParaRPr>
          </a:p>
          <a:p>
            <a:pPr lvl="1">
              <a:lnSpc>
                <a:spcPct val="150000"/>
              </a:lnSpc>
            </a:pPr>
            <a:endParaRPr lang="en-US" dirty="0">
              <a:latin typeface="Lucida Bright" panose="02040603070505020404" pitchFamily="18" charset="0"/>
            </a:endParaRPr>
          </a:p>
          <a:p>
            <a:pPr lvl="1">
              <a:lnSpc>
                <a:spcPct val="150000"/>
              </a:lnSpc>
            </a:pPr>
            <a:endParaRPr lang="en-US" dirty="0">
              <a:latin typeface="Lucida Bright" panose="02040603070505020404" pitchFamily="18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E4E14-D7C3-4A89-95F3-BDC1CBFBF5CB}" type="datetime1">
              <a:rPr lang="en-US" smtClean="0"/>
              <a:t>9/6/2017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454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3070505020404" pitchFamily="18" charset="0"/>
              </a:rPr>
              <a:t>Save R- workspace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73750" b="69259"/>
          <a:stretch/>
        </p:blipFill>
        <p:spPr>
          <a:xfrm>
            <a:off x="2133600" y="1436688"/>
            <a:ext cx="4800600" cy="3162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5334000"/>
            <a:ext cx="7584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Lucida Bright" panose="02040603070505020404" pitchFamily="18" charset="0"/>
              </a:rPr>
              <a:t>save.image</a:t>
            </a:r>
            <a:r>
              <a:rPr lang="en-US" sz="1600" dirty="0">
                <a:latin typeface="Lucida Bright" panose="02040603070505020404" pitchFamily="18" charset="0"/>
              </a:rPr>
              <a:t>("C:/Users/ThinkPad/Box Sync/R workshop/</a:t>
            </a:r>
            <a:r>
              <a:rPr lang="en-US" sz="1600" dirty="0" err="1">
                <a:latin typeface="Lucida Bright" panose="02040603070505020404" pitchFamily="18" charset="0"/>
              </a:rPr>
              <a:t>helloworld.RData</a:t>
            </a:r>
            <a:r>
              <a:rPr lang="en-US" sz="1600" dirty="0">
                <a:latin typeface="Lucida Bright" panose="02040603070505020404" pitchFamily="18" charset="0"/>
              </a:rPr>
              <a:t>")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5943600"/>
            <a:ext cx="4439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3070505020404" pitchFamily="18" charset="0"/>
              </a:rPr>
              <a:t>*Keep one workspace for each project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54307-D99B-4C0C-9B4D-24CF95E50C98}" type="datetime1">
              <a:rPr lang="en-US" smtClean="0"/>
              <a:t>9/6/2017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62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3070505020404" pitchFamily="18" charset="0"/>
              </a:rPr>
              <a:t>Load R- workspace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74583" b="61852"/>
          <a:stretch/>
        </p:blipFill>
        <p:spPr>
          <a:xfrm>
            <a:off x="2209800" y="1528030"/>
            <a:ext cx="4151790" cy="3505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81646" y="5257800"/>
            <a:ext cx="6475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load("C:/Users/ThinkPad/Box Sync/R workshop/</a:t>
            </a:r>
            <a:r>
              <a:rPr lang="en-US" dirty="0" err="1"/>
              <a:t>helloworld.RData</a:t>
            </a:r>
            <a:r>
              <a:rPr lang="en-US" dirty="0"/>
              <a:t>")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5780" y="5627132"/>
            <a:ext cx="7948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https://github.com/vivek14632/R-Programming-workshop/blob/master/workspace/workspace.R</a:t>
            </a:r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67501-9558-4441-A6F1-15DA9AF71A9E}" type="datetime1">
              <a:rPr lang="en-US" smtClean="0"/>
              <a:t>9/6/2017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606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ucida Bright" panose="02040603070505020404" pitchFamily="18" charset="0"/>
              </a:rPr>
              <a:t>Loading Social Media Workspace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200000"/>
              </a:lnSpc>
            </a:pPr>
            <a:r>
              <a:rPr lang="en-US" dirty="0"/>
              <a:t>Download the Facebook workspace from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https://github.com/vivek14632/R-Programming-workshop/blob/master/socialMedia/facebook.RData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Load the workspace in R studio </a:t>
            </a:r>
          </a:p>
          <a:p>
            <a:pPr>
              <a:lnSpc>
                <a:spcPct val="200000"/>
              </a:lnSpc>
            </a:pPr>
            <a:r>
              <a:rPr lang="en-US" dirty="0"/>
              <a:t>Examine the variables in the workspace ‘</a:t>
            </a:r>
            <a:r>
              <a:rPr lang="en-US" dirty="0" err="1"/>
              <a:t>fb_page</a:t>
            </a:r>
            <a:r>
              <a:rPr lang="en-US" dirty="0"/>
              <a:t>’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798E6-6550-4A77-9471-F022FCE04C06}" type="datetime1">
              <a:rPr lang="en-US" smtClean="0"/>
              <a:t>9/6/2017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5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3070505020404" pitchFamily="18" charset="0"/>
              </a:rPr>
              <a:t>R-working directory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Lucida Bright" panose="02040603070505020404" pitchFamily="18" charset="0"/>
              </a:rPr>
              <a:t>Check working directory</a:t>
            </a:r>
          </a:p>
          <a:p>
            <a:pPr lvl="1">
              <a:lnSpc>
                <a:spcPct val="150000"/>
              </a:lnSpc>
            </a:pPr>
            <a:r>
              <a:rPr lang="en-US" dirty="0" err="1">
                <a:latin typeface="Lucida Bright" panose="02040603070505020404" pitchFamily="18" charset="0"/>
              </a:rPr>
              <a:t>getwd</a:t>
            </a:r>
            <a:r>
              <a:rPr lang="en-US" dirty="0">
                <a:latin typeface="Lucida Bright" panose="02040603070505020404" pitchFamily="18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Lucida Bright" panose="02040603070505020404" pitchFamily="18" charset="0"/>
              </a:rPr>
              <a:t>Set working directory</a:t>
            </a:r>
          </a:p>
          <a:p>
            <a:pPr lvl="1">
              <a:lnSpc>
                <a:spcPct val="150000"/>
              </a:lnSpc>
            </a:pPr>
            <a:r>
              <a:rPr lang="en-US" dirty="0" err="1">
                <a:latin typeface="Lucida Bright" panose="02040603070505020404" pitchFamily="18" charset="0"/>
              </a:rPr>
              <a:t>setwd</a:t>
            </a:r>
            <a:r>
              <a:rPr lang="en-US" dirty="0">
                <a:latin typeface="Lucida Bright" panose="02040603070505020404" pitchFamily="18" charset="0"/>
              </a:rPr>
              <a:t>(‘</a:t>
            </a:r>
            <a:r>
              <a:rPr lang="en-US" dirty="0" err="1">
                <a:latin typeface="Lucida Bright" panose="02040603070505020404" pitchFamily="18" charset="0"/>
              </a:rPr>
              <a:t>path_to_directory</a:t>
            </a:r>
            <a:r>
              <a:rPr lang="en-US" dirty="0">
                <a:latin typeface="Lucida Bright" panose="02040603070505020404" pitchFamily="18" charset="0"/>
              </a:rPr>
              <a:t>’)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2338-B13F-4B9E-9590-9287B051DB56}" type="datetime1">
              <a:rPr lang="en-US" smtClean="0"/>
              <a:t>9/6/2017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180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3070505020404" pitchFamily="18" charset="0"/>
              </a:rPr>
              <a:t>R-working directory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62083" b="69259"/>
          <a:stretch/>
        </p:blipFill>
        <p:spPr>
          <a:xfrm>
            <a:off x="990600" y="2305844"/>
            <a:ext cx="6934200" cy="3162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37855" y="5727581"/>
            <a:ext cx="6542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ucida Bright" panose="02040603070505020404" pitchFamily="18" charset="0"/>
              </a:rPr>
              <a:t>setwd</a:t>
            </a:r>
            <a:r>
              <a:rPr lang="en-US" dirty="0">
                <a:latin typeface="Lucida Bright" panose="02040603070505020404" pitchFamily="18" charset="0"/>
              </a:rPr>
              <a:t>("C:/Users/ThinkPad/Box Sync/R workshop/code")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8920-58BF-4444-BD87-BDF519F4D1EA}" type="datetime1">
              <a:rPr lang="en-US" smtClean="0"/>
              <a:t>9/6/2017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7091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3070505020404" pitchFamily="18" charset="0"/>
              </a:rPr>
              <a:t>History of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Lucida Bright" panose="02040603070505020404" pitchFamily="18" charset="0"/>
              </a:rPr>
              <a:t>history()</a:t>
            </a:r>
          </a:p>
          <a:p>
            <a:pPr marL="0" indent="0">
              <a:buNone/>
            </a:pPr>
            <a:endParaRPr lang="en-US" dirty="0">
              <a:latin typeface="Lucida Bright" panose="020406030705050204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2083" b="52963"/>
          <a:stretch/>
        </p:blipFill>
        <p:spPr>
          <a:xfrm>
            <a:off x="1529443" y="2895600"/>
            <a:ext cx="5328557" cy="2942290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4F84-B659-4632-A2FB-247BDBF56F76}" type="datetime1">
              <a:rPr lang="en-US" smtClean="0"/>
              <a:t>9/6/2017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33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3070505020404" pitchFamily="18" charset="0"/>
              </a:rPr>
              <a:t>Debug R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220000"/>
              </a:lnSpc>
            </a:pPr>
            <a:r>
              <a:rPr lang="en-US" dirty="0">
                <a:latin typeface="Lucida Bright" panose="02040603070505020404" pitchFamily="18" charset="0"/>
              </a:rPr>
              <a:t>print () function</a:t>
            </a:r>
          </a:p>
          <a:p>
            <a:pPr>
              <a:lnSpc>
                <a:spcPct val="220000"/>
              </a:lnSpc>
            </a:pPr>
            <a:r>
              <a:rPr lang="en-US" dirty="0">
                <a:latin typeface="Lucida Bright" panose="02040603070505020404" pitchFamily="18" charset="0"/>
              </a:rPr>
              <a:t>Line by line execution</a:t>
            </a:r>
          </a:p>
          <a:p>
            <a:pPr>
              <a:lnSpc>
                <a:spcPct val="220000"/>
              </a:lnSpc>
            </a:pPr>
            <a:r>
              <a:rPr lang="en-US" dirty="0">
                <a:latin typeface="Lucida Bright" panose="02040603070505020404" pitchFamily="18" charset="0"/>
              </a:rPr>
              <a:t>Breakpoints </a:t>
            </a:r>
          </a:p>
          <a:p>
            <a:pPr lvl="1">
              <a:lnSpc>
                <a:spcPct val="220000"/>
              </a:lnSpc>
            </a:pPr>
            <a:r>
              <a:rPr lang="en-US" dirty="0">
                <a:latin typeface="Lucida Bright" panose="02040603070505020404" pitchFamily="18" charset="0"/>
              </a:rPr>
              <a:t>Using GUI</a:t>
            </a:r>
          </a:p>
          <a:p>
            <a:pPr lvl="1">
              <a:lnSpc>
                <a:spcPct val="220000"/>
              </a:lnSpc>
            </a:pPr>
            <a:r>
              <a:rPr lang="en-US" dirty="0">
                <a:latin typeface="Lucida Bright" panose="02040603070505020404" pitchFamily="18" charset="0"/>
              </a:rPr>
              <a:t>browser() function - </a:t>
            </a:r>
            <a:r>
              <a:rPr lang="en-US" dirty="0">
                <a:latin typeface="Lucida Bright" panose="02040603070505020404" pitchFamily="18" charset="0"/>
                <a:hlinkClick r:id="rId2"/>
              </a:rPr>
              <a:t>https://github.com/vivek14632/R-Programming-workshop/blob/master/Debug/browser.R</a:t>
            </a:r>
            <a:endParaRPr lang="en-US" dirty="0">
              <a:latin typeface="Lucida Bright" panose="02040603070505020404" pitchFamily="18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dirty="0">
              <a:latin typeface="Lucida Bright" panose="02040603070505020404" pitchFamily="18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10C26-906A-4AC3-83FC-8E1A50D0B8B1}" type="datetime1">
              <a:rPr lang="en-US" smtClean="0"/>
              <a:t>9/6/2017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58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3070505020404" pitchFamily="18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Motivation – Why learn R?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Programming IDE – R studio, workspace, Console</a:t>
            </a:r>
          </a:p>
          <a:p>
            <a:pPr>
              <a:lnSpc>
                <a:spcPct val="170000"/>
              </a:lnSpc>
            </a:pPr>
            <a:r>
              <a:rPr lang="en-US" dirty="0">
                <a:solidFill>
                  <a:srgbClr val="0070C0"/>
                </a:solidFill>
                <a:latin typeface="Lucida Bright" panose="02040603070505020404" pitchFamily="18" charset="0"/>
              </a:rPr>
              <a:t>Programming – objects, loops, conditionals, function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File Input/output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R- Packages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Data manipulation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Database connector – MySQL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Visualization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Datasets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Social Media APIs – Twitter, Facebook, Google Trends, </a:t>
            </a:r>
            <a:r>
              <a:rPr lang="en-US" dirty="0" err="1">
                <a:latin typeface="Lucida Bright" panose="02040603070505020404" pitchFamily="18" charset="0"/>
              </a:rPr>
              <a:t>Youtube</a:t>
            </a:r>
            <a:endParaRPr lang="en-US" dirty="0">
              <a:latin typeface="Lucida Bright" panose="02040603070505020404" pitchFamily="18" charset="0"/>
            </a:endParaRP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CIRCE @USF (Cluster Computing)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ACD61-7F25-4C24-9F36-9802F9051376}" type="datetime1">
              <a:rPr lang="en-US" smtClean="0"/>
              <a:t>9/6/2017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247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3070505020404" pitchFamily="18" charset="0"/>
              </a:rPr>
              <a:t>R Objects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>
                <a:latin typeface="Lucida Bright" panose="02040603070505020404" pitchFamily="18" charset="0"/>
              </a:rPr>
              <a:t>Data types: Numeric, Integer, Logical, Complex, Character, Raw</a:t>
            </a:r>
          </a:p>
          <a:p>
            <a:pPr marL="0" indent="0">
              <a:buNone/>
            </a:pPr>
            <a:endParaRPr lang="en-US" sz="1800" dirty="0">
              <a:latin typeface="Lucida Bright" panose="02040603070505020404" pitchFamily="18" charset="0"/>
            </a:endParaRPr>
          </a:p>
          <a:p>
            <a:r>
              <a:rPr lang="en-US" sz="1800" dirty="0">
                <a:latin typeface="Lucida Bright" panose="02040603070505020404" pitchFamily="18" charset="0"/>
              </a:rPr>
              <a:t>Different types of Objects</a:t>
            </a:r>
          </a:p>
          <a:p>
            <a:pPr lvl="1"/>
            <a:r>
              <a:rPr lang="en-US" sz="1400" dirty="0">
                <a:latin typeface="Lucida Bright" panose="02040603070505020404" pitchFamily="18" charset="0"/>
              </a:rPr>
              <a:t>Vector</a:t>
            </a:r>
          </a:p>
          <a:p>
            <a:pPr lvl="2"/>
            <a:r>
              <a:rPr lang="en-US" sz="1400" dirty="0">
                <a:latin typeface="Lucida Bright" panose="02040603070505020404" pitchFamily="18" charset="0"/>
              </a:rPr>
              <a:t>Set of elements of same mode: logical, numeric (integer, double), complex, character, list</a:t>
            </a:r>
          </a:p>
          <a:p>
            <a:pPr lvl="1"/>
            <a:r>
              <a:rPr lang="en-US" sz="1400" dirty="0">
                <a:latin typeface="Lucida Bright" panose="02040603070505020404" pitchFamily="18" charset="0"/>
              </a:rPr>
              <a:t>Matrix</a:t>
            </a:r>
          </a:p>
          <a:p>
            <a:pPr lvl="2"/>
            <a:r>
              <a:rPr lang="en-US" sz="1400" dirty="0">
                <a:latin typeface="Lucida Bright" panose="02040603070505020404" pitchFamily="18" charset="0"/>
              </a:rPr>
              <a:t>Rows and columns of same mode: logical, numeric (integer or double), complex or character.</a:t>
            </a:r>
          </a:p>
          <a:p>
            <a:pPr lvl="1"/>
            <a:r>
              <a:rPr lang="en-US" sz="1400" dirty="0">
                <a:latin typeface="Lucida Bright" panose="02040603070505020404" pitchFamily="18" charset="0"/>
              </a:rPr>
              <a:t>Data frame: Similar to matrix but the columns can be of different modes</a:t>
            </a:r>
          </a:p>
          <a:p>
            <a:pPr lvl="1"/>
            <a:r>
              <a:rPr lang="en-US" sz="1400" dirty="0">
                <a:latin typeface="Lucida Bright" panose="02040603070505020404" pitchFamily="18" charset="0"/>
              </a:rPr>
              <a:t>List: generalization of vector with a collection of data objects</a:t>
            </a:r>
          </a:p>
          <a:p>
            <a:pPr marL="457200" lvl="1" indent="0">
              <a:buNone/>
            </a:pPr>
            <a:endParaRPr lang="en-US" sz="1400" dirty="0">
              <a:latin typeface="Lucida Bright" panose="02040603070505020404" pitchFamily="18" charset="0"/>
            </a:endParaRPr>
          </a:p>
          <a:p>
            <a:r>
              <a:rPr lang="en-US" sz="1800" dirty="0">
                <a:latin typeface="Lucida Bright" panose="02040603070505020404" pitchFamily="18" charset="0"/>
              </a:rPr>
              <a:t>Class of an Object</a:t>
            </a:r>
          </a:p>
          <a:p>
            <a:pPr marL="0" indent="0">
              <a:buNone/>
            </a:pPr>
            <a:endParaRPr lang="en-US" sz="1800" dirty="0">
              <a:latin typeface="Lucida Bright" panose="02040603070505020404" pitchFamily="18" charset="0"/>
            </a:endParaRPr>
          </a:p>
          <a:p>
            <a:r>
              <a:rPr lang="en-US" sz="1800" dirty="0">
                <a:latin typeface="Lucida Bright" panose="02040603070505020404" pitchFamily="18" charset="0"/>
              </a:rPr>
              <a:t>Example code: </a:t>
            </a:r>
            <a:r>
              <a:rPr lang="en-US" sz="1800" dirty="0">
                <a:latin typeface="Lucida Bright" panose="02040603070505020404" pitchFamily="18" charset="0"/>
                <a:hlinkClick r:id="rId2"/>
              </a:rPr>
              <a:t>https://github.com/vivek14632/R-Programming-workshop/tree/master/ObjectsInR</a:t>
            </a:r>
            <a:endParaRPr lang="en-US" sz="1800" dirty="0">
              <a:latin typeface="Lucida Bright" panose="02040603070505020404" pitchFamily="18" charset="0"/>
            </a:endParaRPr>
          </a:p>
          <a:p>
            <a:pPr marL="0" indent="0">
              <a:buNone/>
            </a:pPr>
            <a:endParaRPr lang="en-US" sz="1800" dirty="0">
              <a:latin typeface="Lucida Bright" panose="02040603070505020404" pitchFamily="18" charset="0"/>
            </a:endParaRPr>
          </a:p>
          <a:p>
            <a:pPr marL="0" indent="0">
              <a:buNone/>
            </a:pPr>
            <a:endParaRPr lang="en-US" sz="1800" dirty="0">
              <a:latin typeface="Lucida Bright" panose="02040603070505020404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35725-50BC-466D-BDD9-E3B73E0B0971}" type="datetime1">
              <a:rPr lang="en-US" smtClean="0"/>
              <a:t>9/6/2017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49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3070505020404" pitchFamily="18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>
              <a:lnSpc>
                <a:spcPct val="170000"/>
              </a:lnSpc>
            </a:pPr>
            <a:r>
              <a:rPr lang="en-US" dirty="0">
                <a:solidFill>
                  <a:srgbClr val="0070C0"/>
                </a:solidFill>
                <a:latin typeface="Lucida Bright" panose="02040603070505020404" pitchFamily="18" charset="0"/>
              </a:rPr>
              <a:t>Motivation – Why R?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Programming IDE – R studio, workspace, Console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Programming – objects, loops, conditionals, function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File Input/output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R- Packages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Data manipulation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Database connector – MySQL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Visualization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Datasets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Social Media APIs – Twitter, Facebook, Google Trends, YouTube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CIRCE @USF (Cluster Computing)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09BDD-361D-4B45-82DB-F85D7BB3C755}" type="datetime1">
              <a:rPr lang="en-US" smtClean="0"/>
              <a:t>9/6/2017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2386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3070505020404" pitchFamily="18" charset="0"/>
              </a:rPr>
              <a:t>Vectors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Lucida Bright" panose="02040603070505020404" pitchFamily="18" charset="0"/>
              </a:rPr>
              <a:t>Different types of vectors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Bright" panose="02040603070505020404" pitchFamily="18" charset="0"/>
              </a:rPr>
              <a:t>Numeric vectors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Bright" panose="02040603070505020404" pitchFamily="18" charset="0"/>
              </a:rPr>
              <a:t>Character vectors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Bright" panose="02040603070505020404" pitchFamily="18" charset="0"/>
              </a:rPr>
              <a:t>Logical vector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Bright" panose="02040603070505020404" pitchFamily="18" charset="0"/>
              </a:rPr>
              <a:t>Complex vector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400" dirty="0">
                <a:latin typeface="Lucida Bright" panose="02040603070505020404" pitchFamily="18" charset="0"/>
                <a:hlinkClick r:id="rId2"/>
              </a:rPr>
              <a:t>https://github.com/vivek14632/R-Programming-workshop/blob/master/ObjectsInR/vectors.R</a:t>
            </a:r>
            <a:endParaRPr lang="en-US" sz="2400" dirty="0">
              <a:latin typeface="Lucida Bright" panose="02040603070505020404" pitchFamily="18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dirty="0">
              <a:latin typeface="Lucida Bright" panose="02040603070505020404" pitchFamily="18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702-C85E-40F5-AD5E-C529D58BDD4C}" type="datetime1">
              <a:rPr lang="en-US" smtClean="0"/>
              <a:t>9/6/2017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562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3070505020404" pitchFamily="18" charset="0"/>
              </a:rPr>
              <a:t>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Creating a vector</a:t>
            </a:r>
          </a:p>
          <a:p>
            <a:pPr lvl="1"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c() function</a:t>
            </a:r>
          </a:p>
          <a:p>
            <a:pPr lvl="1">
              <a:lnSpc>
                <a:spcPct val="170000"/>
              </a:lnSpc>
            </a:pPr>
            <a:r>
              <a:rPr lang="en-US" dirty="0" err="1">
                <a:latin typeface="Lucida Bright" panose="02040603070505020404" pitchFamily="18" charset="0"/>
              </a:rPr>
              <a:t>seq</a:t>
            </a:r>
            <a:r>
              <a:rPr lang="en-US" dirty="0">
                <a:latin typeface="Lucida Bright" panose="02040603070505020404" pitchFamily="18" charset="0"/>
              </a:rPr>
              <a:t>() function</a:t>
            </a:r>
          </a:p>
          <a:p>
            <a:pPr lvl="1"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rep() function</a:t>
            </a:r>
          </a:p>
          <a:p>
            <a:pPr lvl="1"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: operator</a:t>
            </a:r>
          </a:p>
          <a:p>
            <a:pPr lvl="1"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Creating vector at run-time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Even a single value is a vector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Vector repetition: benefits and challenges</a:t>
            </a:r>
          </a:p>
          <a:p>
            <a:pPr marL="0" indent="0">
              <a:buNone/>
            </a:pPr>
            <a:endParaRPr lang="en-US" sz="2100" dirty="0">
              <a:latin typeface="Lucida Bright" panose="02040603070505020404" pitchFamily="18" charset="0"/>
              <a:hlinkClick r:id="rId2"/>
            </a:endParaRPr>
          </a:p>
          <a:p>
            <a:pPr marL="0" indent="0">
              <a:buNone/>
            </a:pPr>
            <a:r>
              <a:rPr lang="en-US" sz="2100" dirty="0">
                <a:latin typeface="Lucida Bright" panose="02040603070505020404" pitchFamily="18" charset="0"/>
                <a:hlinkClick r:id="rId2"/>
              </a:rPr>
              <a:t>https://github.com/vivek14632/R-Programming-workshop/blob/master/ObjectsInR/vectors.R</a:t>
            </a:r>
            <a:endParaRPr lang="en-US" sz="2100" dirty="0">
              <a:latin typeface="Lucida Bright" panose="02040603070505020404" pitchFamily="18" charset="0"/>
            </a:endParaRPr>
          </a:p>
          <a:p>
            <a:endParaRPr lang="en-US" dirty="0">
              <a:latin typeface="Lucida Bright" panose="02040603070505020404" pitchFamily="18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120B7-F582-4E67-A5DE-A61D20CF6F81}" type="datetime1">
              <a:rPr lang="en-US" smtClean="0"/>
              <a:t>9/6/2017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512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3070505020404" pitchFamily="18" charset="0"/>
              </a:rPr>
              <a:t>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60000"/>
              </a:lnSpc>
            </a:pPr>
            <a:r>
              <a:rPr lang="en-US" dirty="0">
                <a:latin typeface="Lucida Bright" panose="02040603070505020404" pitchFamily="18" charset="0"/>
              </a:rPr>
              <a:t>Converting vector to matrix</a:t>
            </a:r>
          </a:p>
          <a:p>
            <a:pPr lvl="1">
              <a:lnSpc>
                <a:spcPct val="160000"/>
              </a:lnSpc>
            </a:pPr>
            <a:r>
              <a:rPr lang="en-US" dirty="0">
                <a:latin typeface="Lucida Bright" panose="02040603070505020404" pitchFamily="18" charset="0"/>
              </a:rPr>
              <a:t>dim() function</a:t>
            </a:r>
          </a:p>
          <a:p>
            <a:pPr lvl="2">
              <a:lnSpc>
                <a:spcPct val="160000"/>
              </a:lnSpc>
            </a:pPr>
            <a:r>
              <a:rPr lang="en-US" dirty="0">
                <a:latin typeface="Lucida Bright" panose="02040603070505020404" pitchFamily="18" charset="0"/>
              </a:rPr>
              <a:t>Creates matrix by column</a:t>
            </a:r>
          </a:p>
          <a:p>
            <a:pPr lvl="2">
              <a:lnSpc>
                <a:spcPct val="160000"/>
              </a:lnSpc>
            </a:pPr>
            <a:r>
              <a:rPr lang="en-US" dirty="0">
                <a:latin typeface="Lucida Bright" panose="02040603070505020404" pitchFamily="18" charset="0"/>
              </a:rPr>
              <a:t>Can also convert matrix to vector</a:t>
            </a:r>
          </a:p>
          <a:p>
            <a:pPr lvl="1">
              <a:lnSpc>
                <a:spcPct val="160000"/>
              </a:lnSpc>
            </a:pPr>
            <a:r>
              <a:rPr lang="en-US" dirty="0">
                <a:latin typeface="Lucida Bright" panose="02040603070505020404" pitchFamily="18" charset="0"/>
              </a:rPr>
              <a:t>matrix() function</a:t>
            </a:r>
          </a:p>
          <a:p>
            <a:pPr lvl="2">
              <a:lnSpc>
                <a:spcPct val="160000"/>
              </a:lnSpc>
            </a:pPr>
            <a:r>
              <a:rPr lang="en-US" dirty="0">
                <a:latin typeface="Lucida Bright" panose="02040603070505020404" pitchFamily="18" charset="0"/>
              </a:rPr>
              <a:t>matrix (</a:t>
            </a:r>
            <a:r>
              <a:rPr lang="en-US" dirty="0" err="1">
                <a:latin typeface="Lucida Bright" panose="02040603070505020404" pitchFamily="18" charset="0"/>
              </a:rPr>
              <a:t>vectorName</a:t>
            </a:r>
            <a:r>
              <a:rPr lang="en-US" dirty="0">
                <a:latin typeface="Lucida Bright" panose="02040603070505020404" pitchFamily="18" charset="0"/>
              </a:rPr>
              <a:t>, #</a:t>
            </a:r>
            <a:r>
              <a:rPr lang="en-US" dirty="0" err="1">
                <a:latin typeface="Lucida Bright" panose="02040603070505020404" pitchFamily="18" charset="0"/>
              </a:rPr>
              <a:t>rows,#columns</a:t>
            </a:r>
            <a:r>
              <a:rPr lang="en-US" dirty="0">
                <a:latin typeface="Lucida Bright" panose="02040603070505020404" pitchFamily="18" charset="0"/>
              </a:rPr>
              <a:t>)</a:t>
            </a:r>
          </a:p>
          <a:p>
            <a:pPr lvl="2">
              <a:lnSpc>
                <a:spcPct val="160000"/>
              </a:lnSpc>
            </a:pPr>
            <a:r>
              <a:rPr lang="en-US" dirty="0">
                <a:latin typeface="Lucida Bright" panose="02040603070505020404" pitchFamily="18" charset="0"/>
              </a:rPr>
              <a:t>By row: matrix (</a:t>
            </a:r>
            <a:r>
              <a:rPr lang="en-US" dirty="0" err="1">
                <a:latin typeface="Lucida Bright" panose="02040603070505020404" pitchFamily="18" charset="0"/>
              </a:rPr>
              <a:t>vectorName</a:t>
            </a:r>
            <a:r>
              <a:rPr lang="en-US" dirty="0">
                <a:latin typeface="Lucida Bright" panose="02040603070505020404" pitchFamily="18" charset="0"/>
              </a:rPr>
              <a:t>, #</a:t>
            </a:r>
            <a:r>
              <a:rPr lang="en-US" dirty="0" err="1">
                <a:latin typeface="Lucida Bright" panose="02040603070505020404" pitchFamily="18" charset="0"/>
              </a:rPr>
              <a:t>rows,#columns</a:t>
            </a:r>
            <a:r>
              <a:rPr lang="en-US" dirty="0">
                <a:latin typeface="Lucida Bright" panose="02040603070505020404" pitchFamily="18" charset="0"/>
              </a:rPr>
              <a:t>, </a:t>
            </a:r>
            <a:r>
              <a:rPr lang="en-US" dirty="0" err="1">
                <a:latin typeface="Lucida Bright" panose="02040603070505020404" pitchFamily="18" charset="0"/>
              </a:rPr>
              <a:t>byRow</a:t>
            </a:r>
            <a:r>
              <a:rPr lang="en-US" dirty="0">
                <a:latin typeface="Lucida Bright" panose="02040603070505020404" pitchFamily="18" charset="0"/>
              </a:rPr>
              <a:t>=T)</a:t>
            </a:r>
          </a:p>
          <a:p>
            <a:pPr marL="514350" indent="-457200">
              <a:lnSpc>
                <a:spcPct val="160000"/>
              </a:lnSpc>
            </a:pPr>
            <a:r>
              <a:rPr lang="en-US" dirty="0" err="1">
                <a:latin typeface="Lucida Bright" panose="02040603070505020404" pitchFamily="18" charset="0"/>
              </a:rPr>
              <a:t>rbind</a:t>
            </a:r>
            <a:r>
              <a:rPr lang="en-US" dirty="0">
                <a:latin typeface="Lucida Bright" panose="02040603070505020404" pitchFamily="18" charset="0"/>
              </a:rPr>
              <a:t>() function</a:t>
            </a:r>
          </a:p>
          <a:p>
            <a:pPr marL="514350" indent="-457200">
              <a:lnSpc>
                <a:spcPct val="160000"/>
              </a:lnSpc>
            </a:pPr>
            <a:r>
              <a:rPr lang="en-US" dirty="0" err="1">
                <a:latin typeface="Lucida Bright" panose="02040603070505020404" pitchFamily="18" charset="0"/>
              </a:rPr>
              <a:t>cbind</a:t>
            </a:r>
            <a:r>
              <a:rPr lang="en-US" dirty="0">
                <a:latin typeface="Lucida Bright" panose="02040603070505020404" pitchFamily="18" charset="0"/>
              </a:rPr>
              <a:t>() function</a:t>
            </a:r>
          </a:p>
          <a:p>
            <a:pPr marL="57150" indent="0">
              <a:lnSpc>
                <a:spcPct val="160000"/>
              </a:lnSpc>
              <a:buNone/>
            </a:pPr>
            <a:r>
              <a:rPr lang="en-US" dirty="0">
                <a:latin typeface="Lucida Bright" panose="02040603070505020404" pitchFamily="18" charset="0"/>
                <a:hlinkClick r:id="rId2"/>
              </a:rPr>
              <a:t>https://github.com/vivek14632/R-Programming-workshop/blob/master/ObjectsInR/matrix.R</a:t>
            </a:r>
            <a:endParaRPr lang="en-US" dirty="0">
              <a:latin typeface="Lucida Bright" panose="02040603070505020404" pitchFamily="18" charset="0"/>
            </a:endParaRPr>
          </a:p>
          <a:p>
            <a:pPr marL="57150" indent="0">
              <a:lnSpc>
                <a:spcPct val="160000"/>
              </a:lnSpc>
              <a:buNone/>
            </a:pPr>
            <a:endParaRPr lang="en-US" dirty="0">
              <a:latin typeface="Lucida Bright" panose="02040603070505020404" pitchFamily="18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D5131-86A4-4939-AFED-777DE8170A7B}" type="datetime1">
              <a:rPr lang="en-US" smtClean="0"/>
              <a:t>9/6/2017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705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3070505020404" pitchFamily="18" charset="0"/>
              </a:rPr>
              <a:t>Data Frame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Lucida Bright" panose="02040603070505020404" pitchFamily="18" charset="0"/>
              </a:rPr>
              <a:t>Similar to matrix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Lucida Bright" panose="02040603070505020404" pitchFamily="18" charset="0"/>
              </a:rPr>
              <a:t>Contains data columns with different modes – character, numeric, </a:t>
            </a:r>
            <a:r>
              <a:rPr lang="en-US" dirty="0" err="1">
                <a:latin typeface="Lucida Bright" panose="02040603070505020404" pitchFamily="18" charset="0"/>
              </a:rPr>
              <a:t>logical,etc</a:t>
            </a:r>
            <a:r>
              <a:rPr lang="en-US" dirty="0">
                <a:latin typeface="Lucida Bright" panose="020406030705050204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Lucida Bright" panose="02040603070505020404" pitchFamily="18" charset="0"/>
              </a:rPr>
              <a:t>Convert matrix to data frame</a:t>
            </a:r>
          </a:p>
          <a:p>
            <a:pPr lvl="1">
              <a:lnSpc>
                <a:spcPct val="150000"/>
              </a:lnSpc>
            </a:pPr>
            <a:r>
              <a:rPr lang="en-US" dirty="0" err="1">
                <a:latin typeface="Lucida Bright" panose="02040603070505020404" pitchFamily="18" charset="0"/>
              </a:rPr>
              <a:t>data.frame</a:t>
            </a:r>
            <a:r>
              <a:rPr lang="en-US" dirty="0">
                <a:latin typeface="Lucida Bright" panose="02040603070505020404" pitchFamily="18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Lucida Bright" panose="02040603070505020404" pitchFamily="18" charset="0"/>
              </a:rPr>
              <a:t>Columns names: names()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Lucida Bright" panose="02040603070505020404" pitchFamily="18" charset="0"/>
                <a:hlinkClick r:id="rId2"/>
              </a:rPr>
              <a:t>https://github.com/vivek14632/R-Programming-workshop/blob/master/ObjectsInR/dataFrame.R</a:t>
            </a:r>
            <a:endParaRPr lang="en-US" dirty="0">
              <a:latin typeface="Lucida Bright" panose="020406030705050204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latin typeface="Lucida Bright" panose="02040603070505020404" pitchFamily="18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96277-89F1-46D1-B285-519BDF56F4E0}" type="datetime1">
              <a:rPr lang="en-US" smtClean="0"/>
              <a:t>9/6/2017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048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3070505020404" pitchFamily="18" charset="0"/>
              </a:rPr>
              <a:t>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Lucida Bright" panose="02040603070505020404" pitchFamily="18" charset="0"/>
              </a:rPr>
              <a:t>Combination of vector, matrix, data frames with different data types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Lucida Bright" panose="02040603070505020404" pitchFamily="18" charset="0"/>
              </a:rPr>
              <a:t>Used for storing different forms of output and return it from a function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Lucida Bright" panose="02040603070505020404" pitchFamily="18" charset="0"/>
              </a:rPr>
              <a:t>Display the output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Lucida Bright" panose="02040603070505020404" pitchFamily="18" charset="0"/>
                <a:hlinkClick r:id="rId2"/>
              </a:rPr>
              <a:t>https://github.com/vivek14632/R-Programming-workshop/blob/master/ObjectsInR/list.R</a:t>
            </a:r>
            <a:endParaRPr lang="en-US" dirty="0">
              <a:latin typeface="Lucida Bright" panose="020406030705050204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latin typeface="Lucida Bright" panose="02040603070505020404" pitchFamily="18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EAE0-E848-4792-91B1-77DC9BBB5CAC}" type="datetime1">
              <a:rPr lang="en-US" smtClean="0"/>
              <a:t>9/6/2017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4502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3070505020404" pitchFamily="18" charset="0"/>
              </a:rPr>
              <a:t>Functions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Lucida Bright" panose="02040603070505020404" pitchFamily="18" charset="0"/>
              </a:rPr>
              <a:t>Using library functions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Lucida Bright" panose="02040603070505020404" pitchFamily="18" charset="0"/>
              </a:rPr>
              <a:t>User defined functions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Lucida Bright" panose="02040603070505020404" pitchFamily="18" charset="0"/>
              </a:rPr>
              <a:t>Checking function definitions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Lucida Bright" panose="02040603070505020404" pitchFamily="18" charset="0"/>
              </a:rPr>
              <a:t>Modifying library functions (optional)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>
                <a:latin typeface="Lucida Bright" panose="02040603070505020404" pitchFamily="18" charset="0"/>
              </a:rPr>
              <a:t>Example code: </a:t>
            </a:r>
            <a:r>
              <a:rPr lang="en-US" dirty="0">
                <a:latin typeface="Lucida Bright" panose="02040603070505020404" pitchFamily="18" charset="0"/>
                <a:hlinkClick r:id="rId2"/>
              </a:rPr>
              <a:t>https://github.com/vivek14632/R-Programming-workshop/tree/master/functions</a:t>
            </a:r>
            <a:endParaRPr lang="en-US" dirty="0">
              <a:latin typeface="Lucida Bright" panose="02040603070505020404" pitchFamily="18" charset="0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dirty="0">
                <a:latin typeface="Lucida Bright" panose="02040603070505020404" pitchFamily="18" charset="0"/>
              </a:rPr>
              <a:t>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D4813-C70B-4186-A391-6A41BDE5C407}" type="datetime1">
              <a:rPr lang="en-US" smtClean="0"/>
              <a:t>9/6/2017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458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3070505020404" pitchFamily="18" charset="0"/>
              </a:rPr>
              <a:t>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Lucida Bright" panose="02040603070505020404" pitchFamily="18" charset="0"/>
              </a:rPr>
              <a:t>Different types of loops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Bright" panose="02040603070505020404" pitchFamily="18" charset="0"/>
              </a:rPr>
              <a:t>For loop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Bright" panose="02040603070505020404" pitchFamily="18" charset="0"/>
              </a:rPr>
              <a:t>Repeat loop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Bright" panose="02040603070505020404" pitchFamily="18" charset="0"/>
              </a:rPr>
              <a:t>While loop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Lucida Bright" panose="02040603070505020404" pitchFamily="18" charset="0"/>
              </a:rPr>
              <a:t>‘For’ and ‘While’ loop is most widely used.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Lucida Bright" panose="02040603070505020404" pitchFamily="18" charset="0"/>
                <a:hlinkClick r:id="rId2"/>
              </a:rPr>
              <a:t>https://github.com/vivek14632/R-Programming-workshop/tree/master/loops</a:t>
            </a:r>
            <a:endParaRPr lang="en-US" dirty="0">
              <a:latin typeface="Lucida Bright" panose="020406030705050204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latin typeface="Lucida Bright" panose="02040603070505020404" pitchFamily="18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A8A8B-199E-49E7-BCC1-37F051933254}" type="datetime1">
              <a:rPr lang="en-US" smtClean="0"/>
              <a:t>9/6/2017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4461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3070505020404" pitchFamily="18" charset="0"/>
              </a:rPr>
              <a:t>Conditionals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220000"/>
              </a:lnSpc>
            </a:pPr>
            <a:r>
              <a:rPr lang="en-US" dirty="0">
                <a:latin typeface="Lucida Bright" panose="02040603070505020404" pitchFamily="18" charset="0"/>
              </a:rPr>
              <a:t>If condition</a:t>
            </a:r>
          </a:p>
          <a:p>
            <a:pPr>
              <a:lnSpc>
                <a:spcPct val="220000"/>
              </a:lnSpc>
            </a:pPr>
            <a:r>
              <a:rPr lang="en-US" dirty="0">
                <a:latin typeface="Lucida Bright" panose="02040603070505020404" pitchFamily="18" charset="0"/>
              </a:rPr>
              <a:t>Else condition</a:t>
            </a:r>
          </a:p>
          <a:p>
            <a:pPr>
              <a:lnSpc>
                <a:spcPct val="220000"/>
              </a:lnSpc>
            </a:pPr>
            <a:r>
              <a:rPr lang="en-US" dirty="0">
                <a:latin typeface="Lucida Bright" panose="02040603070505020404" pitchFamily="18" charset="0"/>
              </a:rPr>
              <a:t>Else if condition</a:t>
            </a:r>
          </a:p>
          <a:p>
            <a:pPr>
              <a:lnSpc>
                <a:spcPct val="220000"/>
              </a:lnSpc>
            </a:pPr>
            <a:r>
              <a:rPr lang="en-US" dirty="0" err="1">
                <a:latin typeface="Lucida Bright" panose="02040603070505020404" pitchFamily="18" charset="0"/>
              </a:rPr>
              <a:t>Ifelse</a:t>
            </a:r>
            <a:r>
              <a:rPr lang="en-US" dirty="0">
                <a:latin typeface="Lucida Bright" panose="02040603070505020404" pitchFamily="18" charset="0"/>
              </a:rPr>
              <a:t> condition</a:t>
            </a:r>
          </a:p>
          <a:p>
            <a:pPr>
              <a:lnSpc>
                <a:spcPct val="220000"/>
              </a:lnSpc>
            </a:pPr>
            <a:r>
              <a:rPr lang="en-US" dirty="0">
                <a:latin typeface="Lucida Bright" panose="02040603070505020404" pitchFamily="18" charset="0"/>
                <a:hlinkClick r:id="rId2"/>
              </a:rPr>
              <a:t>https://github.com/vivek14632/R-Programming-workshop/blob/master/conditionals/conditionals.R</a:t>
            </a:r>
            <a:endParaRPr lang="en-US" dirty="0">
              <a:latin typeface="Lucida Bright" panose="02040603070505020404" pitchFamily="18" charset="0"/>
            </a:endParaRPr>
          </a:p>
          <a:p>
            <a:pPr marL="0" indent="0">
              <a:lnSpc>
                <a:spcPct val="220000"/>
              </a:lnSpc>
              <a:buNone/>
            </a:pPr>
            <a:endParaRPr lang="en-US" dirty="0">
              <a:latin typeface="Lucida Bright" panose="02040603070505020404" pitchFamily="18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C93DD-9CF1-48C3-99FB-D27DF55E5C05}" type="datetime1">
              <a:rPr lang="en-US" smtClean="0"/>
              <a:t>9/6/2017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09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3070505020404" pitchFamily="18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Motivation – Why learn R?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Programming IDE – R studio, workspace, Console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Programming – objects, loops, conditionals, function</a:t>
            </a:r>
          </a:p>
          <a:p>
            <a:pPr>
              <a:lnSpc>
                <a:spcPct val="170000"/>
              </a:lnSpc>
            </a:pPr>
            <a:r>
              <a:rPr lang="en-US" dirty="0">
                <a:solidFill>
                  <a:srgbClr val="0070C0"/>
                </a:solidFill>
                <a:latin typeface="Lucida Bright" panose="02040603070505020404" pitchFamily="18" charset="0"/>
              </a:rPr>
              <a:t>File Input/output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R- Packages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Data manipulation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Database connector – MySQL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Visualization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Datasets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Social Media APIs – Twitter, Facebook, Google Trends, </a:t>
            </a:r>
            <a:r>
              <a:rPr lang="en-US" dirty="0" err="1">
                <a:latin typeface="Lucida Bright" panose="02040603070505020404" pitchFamily="18" charset="0"/>
              </a:rPr>
              <a:t>Youtube</a:t>
            </a:r>
            <a:endParaRPr lang="en-US" dirty="0">
              <a:latin typeface="Lucida Bright" panose="02040603070505020404" pitchFamily="18" charset="0"/>
            </a:endParaRP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CIRCE @USF (Cluster Computing)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506CA-8093-4638-92F4-36CE6D68A03E}" type="datetime1">
              <a:rPr lang="en-US" smtClean="0"/>
              <a:t>9/6/2017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7863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3070505020404" pitchFamily="18" charset="0"/>
              </a:rPr>
              <a:t>Different file formats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Lucida Bright" panose="02040603070505020404" pitchFamily="18" charset="0"/>
              </a:rPr>
              <a:t>Clipboard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Lucida Bright" panose="02040603070505020404" pitchFamily="18" charset="0"/>
              </a:rPr>
              <a:t>CSV – read and write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Lucida Bright" panose="02040603070505020404" pitchFamily="18" charset="0"/>
              </a:rPr>
              <a:t>JSON format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Lucida Bright" panose="02040603070505020404" pitchFamily="18" charset="0"/>
              </a:rPr>
              <a:t>XLSX format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Lucida Bright" panose="02040603070505020404" pitchFamily="18" charset="0"/>
              </a:rPr>
              <a:t>User inputs via command line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Lucida Bright" panose="02040603070505020404" pitchFamily="18" charset="0"/>
              </a:rPr>
              <a:t>Text file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Lucida Bright" panose="02040603070505020404" pitchFamily="18" charset="0"/>
              </a:rPr>
              <a:t>System directory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>
                <a:latin typeface="Lucida Bright" panose="02040603070505020404" pitchFamily="18" charset="0"/>
              </a:rPr>
              <a:t>Example code: </a:t>
            </a:r>
            <a:r>
              <a:rPr lang="en-US" dirty="0">
                <a:latin typeface="Lucida Bright" panose="02040603070505020404" pitchFamily="18" charset="0"/>
                <a:hlinkClick r:id="rId2"/>
              </a:rPr>
              <a:t>https://github.com/vivek14632/R-Programming-workshop/tree/master/fileIO</a:t>
            </a:r>
            <a:endParaRPr lang="en-US" dirty="0">
              <a:latin typeface="Lucida Bright" panose="02040603070505020404" pitchFamily="18" charset="0"/>
            </a:endParaRPr>
          </a:p>
          <a:p>
            <a:pPr>
              <a:lnSpc>
                <a:spcPct val="200000"/>
              </a:lnSpc>
            </a:pPr>
            <a:endParaRPr lang="en-US" dirty="0">
              <a:latin typeface="Lucida Bright" panose="02040603070505020404" pitchFamily="18" charset="0"/>
            </a:endParaRPr>
          </a:p>
          <a:p>
            <a:pPr>
              <a:lnSpc>
                <a:spcPct val="200000"/>
              </a:lnSpc>
            </a:pPr>
            <a:endParaRPr lang="en-US" dirty="0">
              <a:latin typeface="Lucida Bright" panose="02040603070505020404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1AC73-4CFE-44E4-8890-2F855B4E935C}" type="datetime1">
              <a:rPr lang="en-US" smtClean="0"/>
              <a:t>9/6/2017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44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3070505020404" pitchFamily="18" charset="0"/>
                <a:cs typeface="Lao UI" panose="020B0502040204020203" pitchFamily="34" charset="0"/>
              </a:rPr>
              <a:t>Why R?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517282230"/>
              </p:ext>
            </p:extLst>
          </p:nvPr>
        </p:nvGraphicFramePr>
        <p:xfrm>
          <a:off x="685800" y="1397000"/>
          <a:ext cx="6934200" cy="462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6996" y="3736723"/>
            <a:ext cx="635002" cy="3810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3424079"/>
            <a:ext cx="457200" cy="308610"/>
          </a:xfrm>
          <a:prstGeom prst="rect">
            <a:avLst/>
          </a:prstGeom>
        </p:spPr>
      </p:pic>
      <p:pic>
        <p:nvPicPr>
          <p:cNvPr id="1030" name="Picture 6" descr="Image result for stata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125" y="5065921"/>
            <a:ext cx="1143000" cy="36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86200" y="1676400"/>
            <a:ext cx="6858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5423" y="5181600"/>
            <a:ext cx="490537" cy="490537"/>
          </a:xfrm>
          <a:prstGeom prst="rect">
            <a:avLst/>
          </a:prstGeom>
        </p:spPr>
      </p:pic>
      <p:pic>
        <p:nvPicPr>
          <p:cNvPr id="18" name="Picture 4" descr="Image result for R studi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400" y="3693244"/>
            <a:ext cx="635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Callout 14"/>
          <p:cNvSpPr/>
          <p:nvPr/>
        </p:nvSpPr>
        <p:spPr>
          <a:xfrm>
            <a:off x="6073942" y="831491"/>
            <a:ext cx="2057400" cy="1508844"/>
          </a:xfrm>
          <a:prstGeom prst="wedgeEllipseCallout">
            <a:avLst>
              <a:gd name="adj1" fmla="val -76194"/>
              <a:gd name="adj2" fmla="val 5399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0" name="Picture 16" descr="Image result for facebook imag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240" y="1174692"/>
            <a:ext cx="501708" cy="50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twitter imag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805" y="1005680"/>
            <a:ext cx="541339" cy="54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youtube images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620" y="1627589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SPSS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75" y="3793095"/>
            <a:ext cx="527050" cy="43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as analytics logo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112" y="4978106"/>
            <a:ext cx="536575" cy="53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9F370-F582-4CAA-84BD-B470088B3AE0}" type="datetime1">
              <a:rPr lang="en-US" smtClean="0"/>
              <a:t>9/6/2017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3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1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3070505020404" pitchFamily="18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Motivation – Why learn R?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Programming IDE – R studio, workspace, Console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Programming – objects, loops, conditionals, function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File Input/output</a:t>
            </a:r>
          </a:p>
          <a:p>
            <a:pPr>
              <a:lnSpc>
                <a:spcPct val="170000"/>
              </a:lnSpc>
            </a:pPr>
            <a:r>
              <a:rPr lang="en-US" dirty="0">
                <a:solidFill>
                  <a:schemeClr val="accent1"/>
                </a:solidFill>
                <a:latin typeface="Lucida Bright" panose="02040603070505020404" pitchFamily="18" charset="0"/>
              </a:rPr>
              <a:t>R- Packages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Data manipulation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Database connector – MySQL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Visualization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Datasets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Social Media APIs – Twitter, Facebook, Google Trends, </a:t>
            </a:r>
            <a:r>
              <a:rPr lang="en-US" dirty="0" err="1">
                <a:latin typeface="Lucida Bright" panose="02040603070505020404" pitchFamily="18" charset="0"/>
              </a:rPr>
              <a:t>Youtube</a:t>
            </a:r>
            <a:endParaRPr lang="en-US" dirty="0">
              <a:latin typeface="Lucida Bright" panose="02040603070505020404" pitchFamily="18" charset="0"/>
            </a:endParaRP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CIRCE @USF (Cluster Computing)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41885-E1C2-49AC-A39F-BCB924C38AF0}" type="datetime1">
              <a:rPr lang="en-US" smtClean="0"/>
              <a:t>9/6/2017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665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Lucida Bright" panose="02040603070505020404" pitchFamily="18" charset="0"/>
              </a:rPr>
              <a:t>Packages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Lucida Bright" panose="02040603070505020404" pitchFamily="18" charset="0"/>
              </a:rPr>
              <a:t>Installation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Lucida Bright" panose="02040603070505020404" pitchFamily="18" charset="0"/>
              </a:rPr>
              <a:t>Loading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Lucida Bright" panose="02040603070505020404" pitchFamily="18" charset="0"/>
              </a:rPr>
              <a:t>Updating packages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Lucida Bright" panose="02040603070505020404" pitchFamily="18" charset="0"/>
              </a:rPr>
              <a:t>Uninstall packages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Lucida Bright" panose="02040603070505020404" pitchFamily="18" charset="0"/>
              </a:rPr>
              <a:t>Example code:</a:t>
            </a:r>
          </a:p>
          <a:p>
            <a:pPr lvl="1">
              <a:lnSpc>
                <a:spcPct val="220000"/>
              </a:lnSpc>
            </a:pPr>
            <a:r>
              <a:rPr lang="en-US" dirty="0">
                <a:latin typeface="Lucida Bright" panose="02040603070505020404" pitchFamily="18" charset="0"/>
                <a:hlinkClick r:id="rId3"/>
              </a:rPr>
              <a:t>https://github.com/vivek14632/R-Programming-workshop/blob/master/package/packages.R</a:t>
            </a:r>
            <a:endParaRPr lang="en-US" dirty="0">
              <a:latin typeface="Lucida Bright" panose="020406030705050204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Lucida Bright" panose="02040603070505020404" pitchFamily="18" charset="0"/>
              </a:rPr>
              <a:t> 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ABCE4-B126-4D42-B470-2B6D612768B4}" type="datetime1">
              <a:rPr lang="en-US" smtClean="0"/>
              <a:t>9/6/2017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3258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3070505020404" pitchFamily="18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Motivation – Why learn R?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Programming IDE – R studio, workspace, Console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Programming – objects, loops, conditionals, function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File Input/output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R- Packages</a:t>
            </a:r>
          </a:p>
          <a:p>
            <a:pPr>
              <a:lnSpc>
                <a:spcPct val="170000"/>
              </a:lnSpc>
            </a:pPr>
            <a:r>
              <a:rPr lang="en-US" dirty="0">
                <a:solidFill>
                  <a:schemeClr val="accent1"/>
                </a:solidFill>
                <a:latin typeface="Lucida Bright" panose="02040603070505020404" pitchFamily="18" charset="0"/>
              </a:rPr>
              <a:t>Data manipulation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Database connector – MySQL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Visualization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Datasets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Social Media APIs – Twitter, Facebook, Google Trends, </a:t>
            </a:r>
            <a:r>
              <a:rPr lang="en-US" dirty="0" err="1">
                <a:latin typeface="Lucida Bright" panose="02040603070505020404" pitchFamily="18" charset="0"/>
              </a:rPr>
              <a:t>Youtube</a:t>
            </a:r>
            <a:endParaRPr lang="en-US" dirty="0">
              <a:latin typeface="Lucida Bright" panose="02040603070505020404" pitchFamily="18" charset="0"/>
            </a:endParaRP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CIRCE @USF (Cluster Computing)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25FD3-B235-4288-9030-3986AF81C268}" type="datetime1">
              <a:rPr lang="en-US" smtClean="0"/>
              <a:t>9/6/2017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9635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3070505020404" pitchFamily="18" charset="0"/>
              </a:rPr>
              <a:t>Data manipulation functions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Lucida Bright" panose="02040603070505020404" pitchFamily="18" charset="0"/>
              </a:rPr>
              <a:t>Table </a:t>
            </a:r>
          </a:p>
          <a:p>
            <a:r>
              <a:rPr lang="en-US" dirty="0">
                <a:latin typeface="Lucida Bright" panose="02040603070505020404" pitchFamily="18" charset="0"/>
              </a:rPr>
              <a:t>Subset</a:t>
            </a:r>
          </a:p>
          <a:p>
            <a:r>
              <a:rPr lang="en-US" dirty="0">
                <a:latin typeface="Lucida Bright" panose="02040603070505020404" pitchFamily="18" charset="0"/>
              </a:rPr>
              <a:t>Split</a:t>
            </a:r>
          </a:p>
          <a:p>
            <a:r>
              <a:rPr lang="en-US" dirty="0">
                <a:latin typeface="Lucida Bright" panose="02040603070505020404" pitchFamily="18" charset="0"/>
              </a:rPr>
              <a:t>Sort</a:t>
            </a:r>
          </a:p>
          <a:p>
            <a:r>
              <a:rPr lang="en-US" dirty="0" err="1">
                <a:latin typeface="Lucida Bright" panose="02040603070505020404" pitchFamily="18" charset="0"/>
              </a:rPr>
              <a:t>cbind</a:t>
            </a:r>
            <a:r>
              <a:rPr lang="en-US" dirty="0">
                <a:latin typeface="Lucida Bright" panose="02040603070505020404" pitchFamily="18" charset="0"/>
              </a:rPr>
              <a:t>()</a:t>
            </a:r>
          </a:p>
          <a:p>
            <a:r>
              <a:rPr lang="en-US" dirty="0" err="1">
                <a:latin typeface="Lucida Bright" panose="02040603070505020404" pitchFamily="18" charset="0"/>
              </a:rPr>
              <a:t>rbind</a:t>
            </a:r>
            <a:r>
              <a:rPr lang="en-US" dirty="0">
                <a:latin typeface="Lucida Bright" panose="02040603070505020404" pitchFamily="18" charset="0"/>
              </a:rPr>
              <a:t>()</a:t>
            </a:r>
          </a:p>
          <a:p>
            <a:r>
              <a:rPr lang="en-US" dirty="0">
                <a:latin typeface="Lucida Bright" panose="02040603070505020404" pitchFamily="18" charset="0"/>
              </a:rPr>
              <a:t>date and time</a:t>
            </a:r>
          </a:p>
          <a:p>
            <a:r>
              <a:rPr lang="en-US" dirty="0">
                <a:latin typeface="Lucida Bright" panose="02040603070505020404" pitchFamily="18" charset="0"/>
              </a:rPr>
              <a:t>apply</a:t>
            </a:r>
          </a:p>
          <a:p>
            <a:pPr marL="0" indent="0">
              <a:buNone/>
            </a:pPr>
            <a:endParaRPr lang="en-US" dirty="0">
              <a:latin typeface="Lucida Bright" panose="02040603070505020404" pitchFamily="18" charset="0"/>
            </a:endParaRPr>
          </a:p>
          <a:p>
            <a:pPr marL="0" indent="0">
              <a:buNone/>
            </a:pPr>
            <a:r>
              <a:rPr lang="en-US" sz="1900" dirty="0">
                <a:latin typeface="Lucida Bright" panose="02040603070505020404" pitchFamily="18" charset="0"/>
              </a:rPr>
              <a:t>Example code: </a:t>
            </a:r>
            <a:r>
              <a:rPr lang="en-US" sz="1900" dirty="0">
                <a:latin typeface="Lucida Bright" panose="02040603070505020404" pitchFamily="18" charset="0"/>
                <a:hlinkClick r:id="rId2"/>
              </a:rPr>
              <a:t>https://github.com/vivek14632/R-Programming-workshop/tree/master/dataManipulation</a:t>
            </a:r>
            <a:endParaRPr lang="en-US" sz="1900" dirty="0">
              <a:latin typeface="Lucida Bright" panose="02040603070505020404" pitchFamily="18" charset="0"/>
            </a:endParaRPr>
          </a:p>
          <a:p>
            <a:pPr marL="0" indent="0">
              <a:buNone/>
            </a:pPr>
            <a:endParaRPr lang="en-US" dirty="0">
              <a:latin typeface="Lucida Bright" panose="02040603070505020404" pitchFamily="18" charset="0"/>
            </a:endParaRPr>
          </a:p>
          <a:p>
            <a:pPr marL="0" indent="0">
              <a:buNone/>
            </a:pPr>
            <a:endParaRPr lang="en-US" dirty="0">
              <a:latin typeface="Lucida Bright" panose="02040603070505020404" pitchFamily="18" charset="0"/>
            </a:endParaRPr>
          </a:p>
          <a:p>
            <a:endParaRPr lang="en-US" dirty="0">
              <a:latin typeface="Lucida Bright" panose="02040603070505020404" pitchFamily="18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C30DD-7F35-4104-A1A9-CBAD157E7A31}" type="datetime1">
              <a:rPr lang="en-US" smtClean="0"/>
              <a:t>9/6/2017</a:t>
            </a:fld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1267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3070505020404" pitchFamily="18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Motivation – Why learn R?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Programming IDE – R studio, workspace, Console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Programming – objects, loops, conditionals, function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File Input/output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R- Packages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Data manipulation</a:t>
            </a:r>
          </a:p>
          <a:p>
            <a:pPr>
              <a:lnSpc>
                <a:spcPct val="170000"/>
              </a:lnSpc>
            </a:pPr>
            <a:r>
              <a:rPr lang="en-US" dirty="0">
                <a:solidFill>
                  <a:schemeClr val="accent1"/>
                </a:solidFill>
                <a:latin typeface="Lucida Bright" panose="02040603070505020404" pitchFamily="18" charset="0"/>
              </a:rPr>
              <a:t>Database connector – MySQL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Visualization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Datasets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Social Media APIs – Twitter, Facebook, Google Trends, </a:t>
            </a:r>
            <a:r>
              <a:rPr lang="en-US" dirty="0" err="1">
                <a:latin typeface="Lucida Bright" panose="02040603070505020404" pitchFamily="18" charset="0"/>
              </a:rPr>
              <a:t>Youtube</a:t>
            </a:r>
            <a:endParaRPr lang="en-US" dirty="0">
              <a:latin typeface="Lucida Bright" panose="02040603070505020404" pitchFamily="18" charset="0"/>
            </a:endParaRP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CIRCE @USF (Cluster Computing)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0BB4-379F-45A3-B9EF-70798870255F}" type="datetime1">
              <a:rPr lang="en-US" smtClean="0"/>
              <a:t>9/6/2017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27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connection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58AC-D0BC-4771-BBD5-AE820A5160C0}" type="datetime1">
              <a:rPr lang="en-US" smtClean="0"/>
              <a:t>9/6/2017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407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3070505020404" pitchFamily="18" charset="0"/>
              </a:rPr>
              <a:t>MySQL database and R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Lucida Bright" panose="02040603070505020404" pitchFamily="18" charset="0"/>
              </a:rPr>
              <a:t>Package: </a:t>
            </a:r>
            <a:r>
              <a:rPr lang="en-US" dirty="0" err="1">
                <a:latin typeface="Lucida Bright" panose="02040603070505020404" pitchFamily="18" charset="0"/>
              </a:rPr>
              <a:t>RMySQL</a:t>
            </a:r>
            <a:endParaRPr lang="en-US" dirty="0">
              <a:latin typeface="Lucida Bright" panose="020406030705050204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Lucida Bright" panose="02040603070505020404" pitchFamily="18" charset="0"/>
              </a:rPr>
              <a:t>Steps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Bright" panose="02040603070505020404" pitchFamily="18" charset="0"/>
              </a:rPr>
              <a:t>Install package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Bright" panose="02040603070505020404" pitchFamily="18" charset="0"/>
              </a:rPr>
              <a:t>Load package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Bright" panose="02040603070505020404" pitchFamily="18" charset="0"/>
              </a:rPr>
              <a:t>create database connection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Bright" panose="02040603070505020404" pitchFamily="18" charset="0"/>
              </a:rPr>
              <a:t>execute SQL query</a:t>
            </a:r>
          </a:p>
          <a:p>
            <a:r>
              <a:rPr lang="en-US" sz="2600" dirty="0">
                <a:latin typeface="Lucida Bright" panose="02040603070505020404" pitchFamily="18" charset="0"/>
                <a:hlinkClick r:id="rId2"/>
              </a:rPr>
              <a:t>https://github.com/vivek14632/R-Programming-workshop/blob/master/databaseConnection/mysql.R</a:t>
            </a:r>
            <a:endParaRPr lang="en-US" sz="2600" dirty="0">
              <a:latin typeface="Lucida Bright" panose="02040603070505020404" pitchFamily="18" charset="0"/>
            </a:endParaRPr>
          </a:p>
          <a:p>
            <a:pPr marL="0" indent="0">
              <a:buNone/>
            </a:pPr>
            <a:endParaRPr lang="en-US" dirty="0">
              <a:latin typeface="Lucida Bright" panose="02040603070505020404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DA738-E740-44A9-995D-3B5DE4313940}" type="datetime1">
              <a:rPr lang="en-US" smtClean="0"/>
              <a:t>9/6/2017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4212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3070505020404" pitchFamily="18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Motivation – Why learn R?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Programming IDE – R studio, workspace, Console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Programming – objects, loops, conditionals, function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File Input/output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R- Packages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Data manipulation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Database connector – MySQL</a:t>
            </a:r>
          </a:p>
          <a:p>
            <a:pPr>
              <a:lnSpc>
                <a:spcPct val="170000"/>
              </a:lnSpc>
            </a:pPr>
            <a:r>
              <a:rPr lang="en-US" dirty="0">
                <a:solidFill>
                  <a:schemeClr val="accent1"/>
                </a:solidFill>
                <a:latin typeface="Lucida Bright" panose="02040603070505020404" pitchFamily="18" charset="0"/>
              </a:rPr>
              <a:t>Visualization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Datasets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Social Media APIs – Twitter, Facebook, Google Trends, </a:t>
            </a:r>
            <a:r>
              <a:rPr lang="en-US" dirty="0" err="1">
                <a:latin typeface="Lucida Bright" panose="02040603070505020404" pitchFamily="18" charset="0"/>
              </a:rPr>
              <a:t>Youtube</a:t>
            </a:r>
            <a:endParaRPr lang="en-US" dirty="0">
              <a:latin typeface="Lucida Bright" panose="02040603070505020404" pitchFamily="18" charset="0"/>
            </a:endParaRP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CIRCE @USF (Cluster Computing)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9F75F-496B-4AD2-8329-508FD2EDBC46}" type="datetime1">
              <a:rPr lang="en-US" smtClean="0"/>
              <a:t>9/6/2017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8700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9118A-BF88-49C9-8EC5-11E5ACD1A7A9}" type="datetime1">
              <a:rPr lang="en-US" smtClean="0"/>
              <a:t>9/6/2017</a:t>
            </a:fld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9857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3070505020404" pitchFamily="18" charset="0"/>
              </a:rPr>
              <a:t>Visualization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Lucida Bright" panose="02040603070505020404" pitchFamily="18" charset="0"/>
              </a:rPr>
              <a:t>Useful functions for graphs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Lucida Bright" panose="02040603070505020404" pitchFamily="18" charset="0"/>
              </a:rPr>
              <a:t>plot() – frequently used function for plotting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latin typeface="Lucida Bright" panose="02040603070505020404" pitchFamily="18" charset="0"/>
              </a:rPr>
              <a:t>xyplot</a:t>
            </a:r>
            <a:r>
              <a:rPr lang="en-US" dirty="0">
                <a:latin typeface="Lucida Bright" panose="02040603070505020404" pitchFamily="18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Lucida Bright" panose="02040603070505020404" pitchFamily="18" charset="0"/>
              </a:rPr>
              <a:t>legend() – adding legend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Lucida Bright" panose="02040603070505020404" pitchFamily="18" charset="0"/>
              </a:rPr>
              <a:t>points() – addling points to an existing plot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Lucida Bright" panose="02040603070505020404" pitchFamily="18" charset="0"/>
              </a:rPr>
              <a:t>lines() – adding lines to an existing plot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D8F25-C49E-4799-A062-7FA8FB29602D}" type="datetime1">
              <a:rPr lang="en-US" smtClean="0"/>
              <a:t>9/6/2017</a:t>
            </a:fld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61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Lucida Bright" panose="02040603070505020404" pitchFamily="18" charset="0"/>
              </a:rPr>
              <a:t>Programming environment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Lucida Bright" panose="02040603070505020404" pitchFamily="18" charset="0"/>
              </a:rPr>
              <a:t>Data manipulation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Lucida Bright" panose="02040603070505020404" pitchFamily="18" charset="0"/>
              </a:rPr>
              <a:t>Computation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Lucida Bright" panose="02040603070505020404" pitchFamily="18" charset="0"/>
              </a:rPr>
              <a:t>Statistical analysis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Lucida Bright" panose="02040603070505020404" pitchFamily="18" charset="0"/>
              </a:rPr>
              <a:t>Visualization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Lucida Bright" panose="02040603070505020404" pitchFamily="18" charset="0"/>
              </a:rPr>
              <a:t>Built from S language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47500" t="23333" r="26250" b="59630"/>
          <a:stretch/>
        </p:blipFill>
        <p:spPr>
          <a:xfrm>
            <a:off x="5265518" y="4260307"/>
            <a:ext cx="3862440" cy="14100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47083" t="23332" r="26667" b="31482"/>
          <a:stretch/>
        </p:blipFill>
        <p:spPr>
          <a:xfrm>
            <a:off x="5867400" y="1296194"/>
            <a:ext cx="3036445" cy="2940050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23B81-36B2-4721-9693-80AE89D13862}" type="datetime1">
              <a:rPr lang="en-US" smtClean="0"/>
              <a:t>9/6/2017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91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3070505020404" pitchFamily="18" charset="0"/>
              </a:rPr>
              <a:t>Plot() basic parameters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type </a:t>
            </a:r>
          </a:p>
          <a:p>
            <a:pPr lvl="1"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‘l’ </a:t>
            </a:r>
            <a:r>
              <a:rPr lang="en-US" dirty="0">
                <a:latin typeface="Lucida Bright" panose="02040603070505020404" pitchFamily="18" charset="0"/>
                <a:sym typeface="Wingdings" panose="05000000000000000000" pitchFamily="2" charset="2"/>
              </a:rPr>
              <a:t> line</a:t>
            </a:r>
          </a:p>
          <a:p>
            <a:pPr lvl="1"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  <a:sym typeface="Wingdings" panose="05000000000000000000" pitchFamily="2" charset="2"/>
              </a:rPr>
              <a:t>‘p’  point</a:t>
            </a:r>
          </a:p>
          <a:p>
            <a:pPr lvl="1"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  <a:sym typeface="Wingdings" panose="05000000000000000000" pitchFamily="2" charset="2"/>
              </a:rPr>
              <a:t>‘b’  both line and point</a:t>
            </a:r>
          </a:p>
          <a:p>
            <a:pPr>
              <a:lnSpc>
                <a:spcPct val="170000"/>
              </a:lnSpc>
            </a:pPr>
            <a:r>
              <a:rPr lang="en-US" dirty="0" err="1">
                <a:latin typeface="Lucida Bright" panose="02040603070505020404" pitchFamily="18" charset="0"/>
                <a:sym typeface="Wingdings" panose="05000000000000000000" pitchFamily="2" charset="2"/>
              </a:rPr>
              <a:t>ylab</a:t>
            </a:r>
            <a:r>
              <a:rPr lang="en-US" dirty="0">
                <a:latin typeface="Lucida Bright" panose="02040603070505020404" pitchFamily="18" charset="0"/>
                <a:sym typeface="Wingdings" panose="05000000000000000000" pitchFamily="2" charset="2"/>
              </a:rPr>
              <a:t> “label of Y-axis”</a:t>
            </a:r>
          </a:p>
          <a:p>
            <a:pPr>
              <a:lnSpc>
                <a:spcPct val="170000"/>
              </a:lnSpc>
            </a:pPr>
            <a:r>
              <a:rPr lang="en-US" dirty="0" err="1">
                <a:latin typeface="Lucida Bright" panose="02040603070505020404" pitchFamily="18" charset="0"/>
                <a:sym typeface="Wingdings" panose="05000000000000000000" pitchFamily="2" charset="2"/>
              </a:rPr>
              <a:t>xlab</a:t>
            </a:r>
            <a:r>
              <a:rPr lang="en-US" dirty="0">
                <a:latin typeface="Lucida Bright" panose="02040603070505020404" pitchFamily="18" charset="0"/>
                <a:sym typeface="Wingdings" panose="05000000000000000000" pitchFamily="2" charset="2"/>
              </a:rPr>
              <a:t>  “label of X-axis”</a:t>
            </a:r>
          </a:p>
          <a:p>
            <a:pPr>
              <a:lnSpc>
                <a:spcPct val="170000"/>
              </a:lnSpc>
            </a:pPr>
            <a:r>
              <a:rPr lang="en-US" dirty="0" err="1">
                <a:latin typeface="Lucida Bright" panose="02040603070505020404" pitchFamily="18" charset="0"/>
                <a:sym typeface="Wingdings" panose="05000000000000000000" pitchFamily="2" charset="2"/>
              </a:rPr>
              <a:t>xlim</a:t>
            </a:r>
            <a:r>
              <a:rPr lang="en-US" dirty="0">
                <a:latin typeface="Lucida Bright" panose="02040603070505020404" pitchFamily="18" charset="0"/>
                <a:sym typeface="Wingdings" panose="05000000000000000000" pitchFamily="2" charset="2"/>
              </a:rPr>
              <a:t>  range of X-axis</a:t>
            </a:r>
          </a:p>
          <a:p>
            <a:pPr lvl="1"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  <a:sym typeface="Wingdings" panose="05000000000000000000" pitchFamily="2" charset="2"/>
              </a:rPr>
              <a:t>c(lower Value, Upper value)</a:t>
            </a:r>
          </a:p>
          <a:p>
            <a:pPr>
              <a:lnSpc>
                <a:spcPct val="170000"/>
              </a:lnSpc>
            </a:pPr>
            <a:r>
              <a:rPr lang="en-US" dirty="0" err="1">
                <a:latin typeface="Lucida Bright" panose="02040603070505020404" pitchFamily="18" charset="0"/>
                <a:sym typeface="Wingdings" panose="05000000000000000000" pitchFamily="2" charset="2"/>
              </a:rPr>
              <a:t>ylim</a:t>
            </a:r>
            <a:r>
              <a:rPr lang="en-US" dirty="0">
                <a:latin typeface="Lucida Bright" panose="02040603070505020404" pitchFamily="18" charset="0"/>
                <a:sym typeface="Wingdings" panose="05000000000000000000" pitchFamily="2" charset="2"/>
              </a:rPr>
              <a:t>  “range of Y-axis”</a:t>
            </a:r>
          </a:p>
          <a:p>
            <a:pPr lvl="1"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  <a:sym typeface="Wingdings" panose="05000000000000000000" pitchFamily="2" charset="2"/>
              </a:rPr>
              <a:t>c(lower Value, Upper value)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  <a:sym typeface="Wingdings" panose="05000000000000000000" pitchFamily="2" charset="2"/>
              </a:rPr>
              <a:t>main  “title of the plot”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DF09B-E386-4F59-A3DE-4C3704269120}" type="datetime1">
              <a:rPr lang="en-US" smtClean="0"/>
              <a:t>9/6/2017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2644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3070505020404" pitchFamily="18" charset="0"/>
              </a:rPr>
              <a:t>Plot()  parameters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60000"/>
              </a:lnSpc>
            </a:pPr>
            <a:r>
              <a:rPr lang="en-US" dirty="0" err="1">
                <a:latin typeface="Lucida Bright" panose="02040603070505020404" pitchFamily="18" charset="0"/>
              </a:rPr>
              <a:t>pch</a:t>
            </a:r>
            <a:r>
              <a:rPr lang="en-US" dirty="0">
                <a:latin typeface="Lucida Bright" panose="02040603070505020404" pitchFamily="18" charset="0"/>
              </a:rPr>
              <a:t> </a:t>
            </a:r>
            <a:r>
              <a:rPr lang="en-US" dirty="0">
                <a:latin typeface="Lucida Bright" panose="02040603070505020404" pitchFamily="18" charset="0"/>
                <a:sym typeface="Wingdings" panose="05000000000000000000" pitchFamily="2" charset="2"/>
              </a:rPr>
              <a:t> type of character used in the point plots</a:t>
            </a:r>
          </a:p>
          <a:p>
            <a:pPr>
              <a:lnSpc>
                <a:spcPct val="160000"/>
              </a:lnSpc>
            </a:pPr>
            <a:r>
              <a:rPr lang="en-US" dirty="0" err="1">
                <a:latin typeface="Lucida Bright" panose="02040603070505020404" pitchFamily="18" charset="0"/>
              </a:rPr>
              <a:t>lty</a:t>
            </a:r>
            <a:r>
              <a:rPr lang="en-US" dirty="0">
                <a:latin typeface="Lucida Bright" panose="02040603070505020404" pitchFamily="18" charset="0"/>
                <a:sym typeface="Wingdings" panose="05000000000000000000" pitchFamily="2" charset="2"/>
              </a:rPr>
              <a:t> line types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Lucida Bright" panose="02040603070505020404" pitchFamily="18" charset="0"/>
                <a:sym typeface="Wingdings" panose="05000000000000000000" pitchFamily="2" charset="2"/>
              </a:rPr>
              <a:t>col color of lines and points</a:t>
            </a:r>
          </a:p>
          <a:p>
            <a:pPr>
              <a:lnSpc>
                <a:spcPct val="160000"/>
              </a:lnSpc>
            </a:pPr>
            <a:r>
              <a:rPr lang="en-US" dirty="0" err="1">
                <a:latin typeface="Lucida Bright" panose="02040603070505020404" pitchFamily="18" charset="0"/>
                <a:sym typeface="Wingdings" panose="05000000000000000000" pitchFamily="2" charset="2"/>
              </a:rPr>
              <a:t>bty</a:t>
            </a:r>
            <a:r>
              <a:rPr lang="en-US" dirty="0">
                <a:latin typeface="Lucida Bright" panose="02040603070505020404" pitchFamily="18" charset="0"/>
                <a:sym typeface="Wingdings" panose="05000000000000000000" pitchFamily="2" charset="2"/>
              </a:rPr>
              <a:t> type of the box to enclose the graph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Lucida Bright" panose="02040603070505020404" pitchFamily="18" charset="0"/>
                <a:sym typeface="Wingdings" panose="05000000000000000000" pitchFamily="2" charset="2"/>
              </a:rPr>
              <a:t>lab change axis scale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Lucida Bright" panose="02040603070505020404" pitchFamily="18" charset="0"/>
                <a:sym typeface="Wingdings" panose="05000000000000000000" pitchFamily="2" charset="2"/>
              </a:rPr>
              <a:t>Please check the URL for different forms of points, lines, and colors</a:t>
            </a:r>
          </a:p>
          <a:p>
            <a:pPr lvl="1">
              <a:lnSpc>
                <a:spcPct val="160000"/>
              </a:lnSpc>
            </a:pPr>
            <a:r>
              <a:rPr lang="en-US" dirty="0">
                <a:latin typeface="Lucida Bright" panose="02040603070505020404" pitchFamily="18" charset="0"/>
                <a:hlinkClick r:id="rId2"/>
              </a:rPr>
              <a:t>http://www.statmethods.net/advgraphs/parameters.html</a:t>
            </a:r>
            <a:endParaRPr lang="en-US" dirty="0">
              <a:latin typeface="Lucida Bright" panose="02040603070505020404" pitchFamily="18" charset="0"/>
              <a:sym typeface="Wingdings" panose="05000000000000000000" pitchFamily="2" charset="2"/>
            </a:endParaRPr>
          </a:p>
          <a:p>
            <a:pPr>
              <a:lnSpc>
                <a:spcPct val="160000"/>
              </a:lnSpc>
            </a:pPr>
            <a:endParaRPr lang="en-US" dirty="0">
              <a:latin typeface="Lucida Bright" panose="02040603070505020404" pitchFamily="18" charset="0"/>
              <a:sym typeface="Wingdings" panose="05000000000000000000" pitchFamily="2" charset="2"/>
            </a:endParaRPr>
          </a:p>
          <a:p>
            <a:pPr lvl="1">
              <a:lnSpc>
                <a:spcPct val="160000"/>
              </a:lnSpc>
            </a:pPr>
            <a:endParaRPr lang="en-US" dirty="0">
              <a:latin typeface="Lucida Bright" panose="02040603070505020404" pitchFamily="18" charset="0"/>
              <a:sym typeface="Wingdings" panose="05000000000000000000" pitchFamily="2" charset="2"/>
            </a:endParaRPr>
          </a:p>
          <a:p>
            <a:pPr marL="0" indent="0">
              <a:lnSpc>
                <a:spcPct val="160000"/>
              </a:lnSpc>
              <a:buNone/>
            </a:pPr>
            <a:endParaRPr lang="en-US" dirty="0">
              <a:latin typeface="Lucida Bright" panose="02040603070505020404" pitchFamily="18" charset="0"/>
            </a:endParaRPr>
          </a:p>
          <a:p>
            <a:pPr lvl="1">
              <a:lnSpc>
                <a:spcPct val="160000"/>
              </a:lnSpc>
            </a:pPr>
            <a:endParaRPr lang="en-US" dirty="0">
              <a:latin typeface="Lucida Bright" panose="02040603070505020404" pitchFamily="18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96F7A-23D7-4F9C-8E46-868AA0BEC67C}" type="datetime1">
              <a:rPr lang="en-US" smtClean="0"/>
              <a:t>9/6/2017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4603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3070505020404" pitchFamily="18" charset="0"/>
              </a:rPr>
              <a:t>axis()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Lucida Bright" panose="02040603070505020404" pitchFamily="18" charset="0"/>
              </a:rPr>
              <a:t>Add axis to an existing plot</a:t>
            </a:r>
          </a:p>
        </p:txBody>
      </p:sp>
      <p:sp>
        <p:nvSpPr>
          <p:cNvPr id="7" name="Rectangle 6"/>
          <p:cNvSpPr/>
          <p:nvPr/>
        </p:nvSpPr>
        <p:spPr>
          <a:xfrm>
            <a:off x="2497231" y="2743200"/>
            <a:ext cx="3581400" cy="2209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19200" y="3434834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side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000" y="5181600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side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78827" y="2145268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side 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89656" y="3388220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side 4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44E4-DD31-482E-B175-495018CC3316}" type="datetime1">
              <a:rPr lang="en-US" smtClean="0"/>
              <a:t>9/6/2017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5044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3070505020404" pitchFamily="18" charset="0"/>
              </a:rPr>
              <a:t>axis()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60000"/>
              </a:lnSpc>
            </a:pPr>
            <a:r>
              <a:rPr lang="en-US" dirty="0">
                <a:latin typeface="Lucida Bright" panose="02040603070505020404" pitchFamily="18" charset="0"/>
              </a:rPr>
              <a:t>side </a:t>
            </a:r>
            <a:r>
              <a:rPr lang="en-US" dirty="0">
                <a:latin typeface="Lucida Bright" panose="02040603070505020404" pitchFamily="18" charset="0"/>
                <a:sym typeface="Wingdings" panose="05000000000000000000" pitchFamily="2" charset="2"/>
              </a:rPr>
              <a:t> side number to add axis</a:t>
            </a:r>
          </a:p>
          <a:p>
            <a:pPr lvl="1">
              <a:lnSpc>
                <a:spcPct val="160000"/>
              </a:lnSpc>
            </a:pPr>
            <a:r>
              <a:rPr lang="en-US" dirty="0">
                <a:latin typeface="Lucida Bright" panose="02040603070505020404" pitchFamily="18" charset="0"/>
                <a:sym typeface="Wingdings" panose="05000000000000000000" pitchFamily="2" charset="2"/>
              </a:rPr>
              <a:t>select one of the values {1,2,3,4}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Lucida Bright" panose="02040603070505020404" pitchFamily="18" charset="0"/>
                <a:sym typeface="Wingdings" panose="05000000000000000000" pitchFamily="2" charset="2"/>
              </a:rPr>
              <a:t>labels  whether to show label on the axis or not</a:t>
            </a:r>
          </a:p>
          <a:p>
            <a:pPr lvl="1">
              <a:lnSpc>
                <a:spcPct val="160000"/>
              </a:lnSpc>
            </a:pPr>
            <a:r>
              <a:rPr lang="en-US" dirty="0">
                <a:latin typeface="Lucida Bright" panose="02040603070505020404" pitchFamily="18" charset="0"/>
                <a:sym typeface="Wingdings" panose="05000000000000000000" pitchFamily="2" charset="2"/>
              </a:rPr>
              <a:t>select one of the values {T,F}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Lucida Bright" panose="02040603070505020404" pitchFamily="18" charset="0"/>
                <a:sym typeface="Wingdings" panose="05000000000000000000" pitchFamily="2" charset="2"/>
              </a:rPr>
              <a:t>tick  whether to add tick to the axis or not</a:t>
            </a:r>
          </a:p>
          <a:p>
            <a:pPr lvl="1">
              <a:lnSpc>
                <a:spcPct val="160000"/>
              </a:lnSpc>
            </a:pPr>
            <a:r>
              <a:rPr lang="en-US" dirty="0">
                <a:latin typeface="Lucida Bright" panose="02040603070505020404" pitchFamily="18" charset="0"/>
                <a:sym typeface="Wingdings" panose="05000000000000000000" pitchFamily="2" charset="2"/>
              </a:rPr>
              <a:t>select one of the values {T,F}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Lucida Bright" panose="02040603070505020404" pitchFamily="18" charset="0"/>
                <a:sym typeface="Wingdings" panose="05000000000000000000" pitchFamily="2" charset="2"/>
              </a:rPr>
              <a:t>line  distance between label and graph</a:t>
            </a:r>
          </a:p>
          <a:p>
            <a:pPr lvl="1">
              <a:lnSpc>
                <a:spcPct val="160000"/>
              </a:lnSpc>
            </a:pPr>
            <a:r>
              <a:rPr lang="en-US" dirty="0">
                <a:latin typeface="Lucida Bright" panose="02040603070505020404" pitchFamily="18" charset="0"/>
                <a:sym typeface="Wingdings" panose="05000000000000000000" pitchFamily="2" charset="2"/>
              </a:rPr>
              <a:t>any real number preferably between [0,1]</a:t>
            </a:r>
          </a:p>
          <a:p>
            <a:pPr>
              <a:lnSpc>
                <a:spcPct val="160000"/>
              </a:lnSpc>
            </a:pPr>
            <a:r>
              <a:rPr lang="en-US" dirty="0" err="1">
                <a:latin typeface="Lucida Bright" panose="02040603070505020404" pitchFamily="18" charset="0"/>
                <a:sym typeface="Wingdings" panose="05000000000000000000" pitchFamily="2" charset="2"/>
              </a:rPr>
              <a:t>pos</a:t>
            </a:r>
            <a:r>
              <a:rPr lang="en-US" dirty="0">
                <a:latin typeface="Lucida Bright" panose="02040603070505020404" pitchFamily="18" charset="0"/>
                <a:sym typeface="Wingdings" panose="05000000000000000000" pitchFamily="2" charset="2"/>
              </a:rPr>
              <a:t> shift position of the axis</a:t>
            </a:r>
          </a:p>
          <a:p>
            <a:pPr marL="457200" lvl="1" indent="0">
              <a:lnSpc>
                <a:spcPct val="160000"/>
              </a:lnSpc>
              <a:buNone/>
            </a:pPr>
            <a:endParaRPr lang="en-US" dirty="0">
              <a:latin typeface="Lucida Bright" panose="02040603070505020404" pitchFamily="18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534B0-362A-4913-86D4-651404CA89AE}" type="datetime1">
              <a:rPr lang="en-US" smtClean="0"/>
              <a:t>9/6/2017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8923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3070505020404" pitchFamily="18" charset="0"/>
              </a:rPr>
              <a:t>legend () function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1828800" y="1752600"/>
            <a:ext cx="5365530" cy="36568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070130" y="5040074"/>
            <a:ext cx="882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bottom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28800" y="5040074"/>
            <a:ext cx="1249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bottom left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72750" y="5012365"/>
            <a:ext cx="1374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bottom right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16194" y="3434834"/>
            <a:ext cx="49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05831" y="3441364"/>
            <a:ext cx="623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70130" y="1828800"/>
            <a:ext cx="503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24082" y="1899166"/>
            <a:ext cx="869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left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47866" y="1867993"/>
            <a:ext cx="994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right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41BA7-64A4-48A6-9955-C400326EB623}" type="datetime1">
              <a:rPr lang="en-US" smtClean="0"/>
              <a:t>9/6/2017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043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3070505020404" pitchFamily="18" charset="0"/>
              </a:rPr>
              <a:t>legend()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Lucida Bright" panose="02040603070505020404" pitchFamily="18" charset="0"/>
              </a:rPr>
              <a:t>legend('</a:t>
            </a:r>
            <a:r>
              <a:rPr lang="en-US" dirty="0" err="1">
                <a:latin typeface="Lucida Bright" panose="02040603070505020404" pitchFamily="18" charset="0"/>
              </a:rPr>
              <a:t>topright</a:t>
            </a:r>
            <a:r>
              <a:rPr lang="en-US" dirty="0">
                <a:latin typeface="Lucida Bright" panose="02040603070505020404" pitchFamily="18" charset="0"/>
              </a:rPr>
              <a:t>',</a:t>
            </a:r>
            <a:r>
              <a:rPr lang="en-US" b="1" dirty="0">
                <a:latin typeface="Lucida Bright" panose="02040603070505020404" pitchFamily="18" charset="0"/>
              </a:rPr>
              <a:t>c('Minimum </a:t>
            </a:r>
            <a:r>
              <a:rPr lang="en-US" b="1" dirty="0" err="1">
                <a:latin typeface="Lucida Bright" panose="02040603070505020404" pitchFamily="18" charset="0"/>
              </a:rPr>
              <a:t>price','Maximum</a:t>
            </a:r>
            <a:r>
              <a:rPr lang="en-US" b="1" dirty="0">
                <a:latin typeface="Lucida Bright" panose="02040603070505020404" pitchFamily="18" charset="0"/>
              </a:rPr>
              <a:t> Price')</a:t>
            </a:r>
            <a:r>
              <a:rPr lang="en-US" dirty="0">
                <a:latin typeface="Lucida Bright" panose="02040603070505020404" pitchFamily="18" charset="0"/>
              </a:rPr>
              <a:t>,</a:t>
            </a:r>
            <a:r>
              <a:rPr lang="en-US" dirty="0" err="1">
                <a:latin typeface="Lucida Bright" panose="02040603070505020404" pitchFamily="18" charset="0"/>
              </a:rPr>
              <a:t>pch</a:t>
            </a:r>
            <a:r>
              <a:rPr lang="en-US" dirty="0">
                <a:latin typeface="Lucida Bright" panose="02040603070505020404" pitchFamily="18" charset="0"/>
              </a:rPr>
              <a:t> = c(1,0),col=c('</a:t>
            </a:r>
            <a:r>
              <a:rPr lang="en-US" dirty="0" err="1">
                <a:latin typeface="Lucida Bright" panose="02040603070505020404" pitchFamily="18" charset="0"/>
              </a:rPr>
              <a:t>black','red</a:t>
            </a:r>
            <a:r>
              <a:rPr lang="en-US" dirty="0">
                <a:latin typeface="Lucida Bright" panose="02040603070505020404" pitchFamily="18" charset="0"/>
              </a:rPr>
              <a:t>'),</a:t>
            </a:r>
            <a:r>
              <a:rPr lang="en-US" dirty="0" err="1">
                <a:latin typeface="Lucida Bright" panose="02040603070505020404" pitchFamily="18" charset="0"/>
              </a:rPr>
              <a:t>lty</a:t>
            </a:r>
            <a:r>
              <a:rPr lang="en-US" dirty="0">
                <a:latin typeface="Lucida Bright" panose="02040603070505020404" pitchFamily="18" charset="0"/>
              </a:rPr>
              <a:t> = c(2,3))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Lucida Bright" panose="02040603070505020404" pitchFamily="18" charset="0"/>
              </a:rPr>
              <a:t>c('Minimum </a:t>
            </a:r>
            <a:r>
              <a:rPr lang="en-US" dirty="0" err="1">
                <a:latin typeface="Lucida Bright" panose="02040603070505020404" pitchFamily="18" charset="0"/>
              </a:rPr>
              <a:t>price','Maximum</a:t>
            </a:r>
            <a:r>
              <a:rPr lang="en-US" dirty="0">
                <a:latin typeface="Lucida Bright" panose="02040603070505020404" pitchFamily="18" charset="0"/>
              </a:rPr>
              <a:t> Price') </a:t>
            </a:r>
            <a:r>
              <a:rPr lang="en-US" dirty="0">
                <a:latin typeface="Lucida Bright" panose="02040603070505020404" pitchFamily="18" charset="0"/>
                <a:sym typeface="Wingdings" panose="05000000000000000000" pitchFamily="2" charset="2"/>
              </a:rPr>
              <a:t></a:t>
            </a:r>
            <a:r>
              <a:rPr lang="en-US" b="1" dirty="0">
                <a:latin typeface="Lucida Bright" panose="02040603070505020404" pitchFamily="18" charset="0"/>
                <a:sym typeface="Wingdings" panose="05000000000000000000" pitchFamily="2" charset="2"/>
              </a:rPr>
              <a:t> </a:t>
            </a:r>
            <a:r>
              <a:rPr lang="en-US" dirty="0">
                <a:latin typeface="Lucida Bright" panose="02040603070505020404" pitchFamily="18" charset="0"/>
                <a:sym typeface="Wingdings" panose="05000000000000000000" pitchFamily="2" charset="2"/>
              </a:rPr>
              <a:t>variable names</a:t>
            </a:r>
            <a:endParaRPr lang="en-US" dirty="0">
              <a:latin typeface="Lucida Bright" panose="02040603070505020404" pitchFamily="18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0D7C9-8ABD-46D5-9830-F3EE043E1AA7}" type="datetime1">
              <a:rPr lang="en-US" smtClean="0"/>
              <a:t>9/6/2017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9287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3070505020404" pitchFamily="18" charset="0"/>
              </a:rPr>
              <a:t>Multiple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Lucida Bright" panose="02040603070505020404" pitchFamily="18" charset="0"/>
                <a:cs typeface="Utsaah" panose="020B0604020202020204" pitchFamily="34" charset="0"/>
              </a:rPr>
              <a:t>par(</a:t>
            </a:r>
            <a:r>
              <a:rPr lang="en-US" dirty="0" err="1">
                <a:latin typeface="Lucida Bright" panose="02040603070505020404" pitchFamily="18" charset="0"/>
                <a:cs typeface="Utsaah" panose="020B0604020202020204" pitchFamily="34" charset="0"/>
              </a:rPr>
              <a:t>mfrow</a:t>
            </a:r>
            <a:r>
              <a:rPr lang="en-US" dirty="0">
                <a:latin typeface="Lucida Bright" panose="02040603070505020404" pitchFamily="18" charset="0"/>
                <a:cs typeface="Utsaah" panose="020B0604020202020204" pitchFamily="34" charset="0"/>
              </a:rPr>
              <a:t>=c(number of </a:t>
            </a:r>
            <a:r>
              <a:rPr lang="en-US" dirty="0" err="1">
                <a:latin typeface="Lucida Bright" panose="02040603070505020404" pitchFamily="18" charset="0"/>
                <a:cs typeface="Utsaah" panose="020B0604020202020204" pitchFamily="34" charset="0"/>
              </a:rPr>
              <a:t>rows,number</a:t>
            </a:r>
            <a:r>
              <a:rPr lang="en-US" dirty="0">
                <a:latin typeface="Lucida Bright" panose="02040603070505020404" pitchFamily="18" charset="0"/>
                <a:cs typeface="Utsaah" panose="020B0604020202020204" pitchFamily="34" charset="0"/>
              </a:rPr>
              <a:t> of columns))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latin typeface="Lucida Bright" panose="02040603070505020404" pitchFamily="18" charset="0"/>
                <a:cs typeface="Utsaah" panose="020B0604020202020204" pitchFamily="34" charset="0"/>
              </a:rPr>
              <a:t>Example: par(</a:t>
            </a:r>
            <a:r>
              <a:rPr lang="en-US" dirty="0" err="1">
                <a:latin typeface="Lucida Bright" panose="02040603070505020404" pitchFamily="18" charset="0"/>
                <a:cs typeface="Utsaah" panose="020B0604020202020204" pitchFamily="34" charset="0"/>
              </a:rPr>
              <a:t>mfrow</a:t>
            </a:r>
            <a:r>
              <a:rPr lang="en-US" dirty="0">
                <a:latin typeface="Lucida Bright" panose="02040603070505020404" pitchFamily="18" charset="0"/>
                <a:cs typeface="Utsaah" panose="020B0604020202020204" pitchFamily="34" charset="0"/>
              </a:rPr>
              <a:t>=c(2,3))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latin typeface="Lucida Bright" panose="02040603070505020404" pitchFamily="18" charset="0"/>
                <a:cs typeface="Utsaah" panose="020B0604020202020204" pitchFamily="34" charset="0"/>
              </a:rPr>
              <a:t>Appears by row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Lucida Bright" panose="02040603070505020404" pitchFamily="18" charset="0"/>
                <a:cs typeface="Utsaah" panose="020B0604020202020204" pitchFamily="34" charset="0"/>
              </a:rPr>
              <a:t>par(</a:t>
            </a:r>
            <a:r>
              <a:rPr lang="en-US" dirty="0" err="1">
                <a:latin typeface="Lucida Bright" panose="02040603070505020404" pitchFamily="18" charset="0"/>
                <a:cs typeface="Utsaah" panose="020B0604020202020204" pitchFamily="34" charset="0"/>
              </a:rPr>
              <a:t>mfcol</a:t>
            </a:r>
            <a:r>
              <a:rPr lang="en-US" dirty="0">
                <a:latin typeface="Lucida Bright" panose="02040603070505020404" pitchFamily="18" charset="0"/>
                <a:cs typeface="Utsaah" panose="020B0604020202020204" pitchFamily="34" charset="0"/>
              </a:rPr>
              <a:t>=c(number of </a:t>
            </a:r>
            <a:r>
              <a:rPr lang="en-US" dirty="0" err="1">
                <a:latin typeface="Lucida Bright" panose="02040603070505020404" pitchFamily="18" charset="0"/>
                <a:cs typeface="Utsaah" panose="020B0604020202020204" pitchFamily="34" charset="0"/>
              </a:rPr>
              <a:t>rows,number</a:t>
            </a:r>
            <a:r>
              <a:rPr lang="en-US" dirty="0">
                <a:latin typeface="Lucida Bright" panose="02040603070505020404" pitchFamily="18" charset="0"/>
                <a:cs typeface="Utsaah" panose="020B0604020202020204" pitchFamily="34" charset="0"/>
              </a:rPr>
              <a:t> of columns))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latin typeface="Lucida Bright" panose="02040603070505020404" pitchFamily="18" charset="0"/>
                <a:cs typeface="Utsaah" panose="020B0604020202020204" pitchFamily="34" charset="0"/>
              </a:rPr>
              <a:t>Appears by columns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61758-2551-49AE-88E9-5B25EB2B7E6F}" type="datetime1">
              <a:rPr lang="en-US" smtClean="0"/>
              <a:t>9/6/2017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4054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3070505020404" pitchFamily="18" charset="0"/>
              </a:rPr>
              <a:t>Types of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Lucida Bright" panose="02040603070505020404" pitchFamily="18" charset="0"/>
              </a:rPr>
              <a:t>Generic Plot or Plot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Lucida Bright" panose="02040603070505020404" pitchFamily="18" charset="0"/>
              </a:rPr>
              <a:t>Density plot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Lucida Bright" panose="02040603070505020404" pitchFamily="18" charset="0"/>
              </a:rPr>
              <a:t>Histogram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Lucida Bright" panose="02040603070505020404" pitchFamily="18" charset="0"/>
              </a:rPr>
              <a:t>Geographical Map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Lucida Bright" panose="02040603070505020404" pitchFamily="18" charset="0"/>
              </a:rPr>
              <a:t>QQ plot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Lucida Bright" panose="02040603070505020404" pitchFamily="18" charset="0"/>
              </a:rPr>
              <a:t>Time series plots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>
                <a:latin typeface="Lucida Bright" panose="02040603070505020404" pitchFamily="18" charset="0"/>
                <a:hlinkClick r:id="rId2"/>
              </a:rPr>
              <a:t>https://github.com/vivek14632/R-Programming-workshop/tree/master/Visualization</a:t>
            </a:r>
            <a:endParaRPr lang="en-US" dirty="0">
              <a:latin typeface="Lucida Bright" panose="02040603070505020404" pitchFamily="18" charset="0"/>
            </a:endParaRPr>
          </a:p>
          <a:p>
            <a:pPr marL="0" indent="0">
              <a:lnSpc>
                <a:spcPct val="200000"/>
              </a:lnSpc>
              <a:buNone/>
            </a:pPr>
            <a:endParaRPr lang="en-US" dirty="0">
              <a:latin typeface="Lucida Bright" panose="02040603070505020404" pitchFamily="18" charset="0"/>
            </a:endParaRPr>
          </a:p>
          <a:p>
            <a:pPr marL="0" indent="0">
              <a:lnSpc>
                <a:spcPct val="200000"/>
              </a:lnSpc>
              <a:buNone/>
            </a:pPr>
            <a:endParaRPr lang="en-US" dirty="0">
              <a:latin typeface="Lucida Bright" panose="02040603070505020404" pitchFamily="18" charset="0"/>
            </a:endParaRPr>
          </a:p>
          <a:p>
            <a:pPr>
              <a:lnSpc>
                <a:spcPct val="200000"/>
              </a:lnSpc>
            </a:pPr>
            <a:endParaRPr lang="en-US" dirty="0">
              <a:latin typeface="Lucida Bright" panose="02040603070505020404" pitchFamily="18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600C0-F35F-4ACF-BEF5-085B568D0C29}" type="datetime1">
              <a:rPr lang="en-US" smtClean="0"/>
              <a:t>9/6/2017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4942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3070505020404" pitchFamily="18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Motivation – Why learn R?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Programming IDE – R studio, workspace, Console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Programming – objects, loops, conditionals, function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File Input/output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R- Packages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Data manipulation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Database connector – MySQL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Visualization</a:t>
            </a:r>
          </a:p>
          <a:p>
            <a:pPr>
              <a:lnSpc>
                <a:spcPct val="170000"/>
              </a:lnSpc>
            </a:pPr>
            <a:r>
              <a:rPr lang="en-US" dirty="0">
                <a:solidFill>
                  <a:srgbClr val="0070C0"/>
                </a:solidFill>
                <a:latin typeface="Lucida Bright" panose="02040603070505020404" pitchFamily="18" charset="0"/>
              </a:rPr>
              <a:t>Datasets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Social Media APIs – Twitter, Facebook, Google Trends, </a:t>
            </a:r>
            <a:r>
              <a:rPr lang="en-US" dirty="0" err="1">
                <a:latin typeface="Lucida Bright" panose="02040603070505020404" pitchFamily="18" charset="0"/>
              </a:rPr>
              <a:t>Youtube</a:t>
            </a:r>
            <a:endParaRPr lang="en-US" dirty="0">
              <a:latin typeface="Lucida Bright" panose="02040603070505020404" pitchFamily="18" charset="0"/>
            </a:endParaRP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CIRCE @USF (Cluster Computing)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47B50-F605-4D75-A81C-2F152593410D}" type="datetime1">
              <a:rPr lang="en-US" smtClean="0"/>
              <a:t>9/6/2017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9952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10506-7A6E-4B4A-921D-DD5D9E938A11}" type="datetime1">
              <a:rPr lang="en-US" smtClean="0"/>
              <a:t>9/6/2017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70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Multidocument 2"/>
          <p:cNvSpPr/>
          <p:nvPr/>
        </p:nvSpPr>
        <p:spPr>
          <a:xfrm>
            <a:off x="1017378" y="3671888"/>
            <a:ext cx="914400" cy="735806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TextBox 3"/>
          <p:cNvSpPr txBox="1"/>
          <p:nvPr/>
        </p:nvSpPr>
        <p:spPr>
          <a:xfrm>
            <a:off x="914400" y="4586288"/>
            <a:ext cx="9909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ucida Bright" panose="02040603070505020404" pitchFamily="18" charset="0"/>
              </a:rPr>
              <a:t>R source </a:t>
            </a:r>
          </a:p>
          <a:p>
            <a:r>
              <a:rPr lang="en-US" sz="1400" dirty="0">
                <a:latin typeface="Lucida Bright" panose="02040603070505020404" pitchFamily="18" charset="0"/>
              </a:rPr>
              <a:t>code</a:t>
            </a:r>
          </a:p>
        </p:txBody>
      </p:sp>
      <p:pic>
        <p:nvPicPr>
          <p:cNvPr id="5" name="Picture 6" descr="Image result for computer serv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00283" y="3483625"/>
            <a:ext cx="775750" cy="95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9685" y="2286000"/>
                <a:ext cx="935513" cy="548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685" y="2286000"/>
                <a:ext cx="935513" cy="54803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2655567" y="2868830"/>
            <a:ext cx="4411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9888" y="4765923"/>
            <a:ext cx="1337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ucida Bright" panose="02040603070505020404" pitchFamily="18" charset="0"/>
              </a:rPr>
              <a:t>Development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53509" y="3857625"/>
            <a:ext cx="65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1350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27849811"/>
              </p:ext>
            </p:extLst>
          </p:nvPr>
        </p:nvGraphicFramePr>
        <p:xfrm>
          <a:off x="3657256" y="3247698"/>
          <a:ext cx="1541890" cy="1494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050" name="Picture 2" descr="Image result for software testi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623" y="3712466"/>
            <a:ext cx="894692" cy="67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498623" y="4590424"/>
            <a:ext cx="1095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ucida Bright" panose="02040603070505020404" pitchFamily="18" charset="0"/>
              </a:rPr>
              <a:t>Model </a:t>
            </a:r>
          </a:p>
          <a:p>
            <a:r>
              <a:rPr lang="en-US" sz="1400" dirty="0">
                <a:latin typeface="Lucida Bright" panose="02040603070505020404" pitchFamily="18" charset="0"/>
              </a:rPr>
              <a:t>Evaluation</a:t>
            </a:r>
          </a:p>
        </p:txBody>
      </p:sp>
      <p:pic>
        <p:nvPicPr>
          <p:cNvPr id="14" name="Picture 6" descr="Image result for computer serv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19787" y="3561916"/>
            <a:ext cx="775750" cy="95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140360" y="4765922"/>
            <a:ext cx="1244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ucida Bright" panose="02040603070505020404" pitchFamily="18" charset="0"/>
              </a:rPr>
              <a:t>Deployment</a:t>
            </a:r>
          </a:p>
        </p:txBody>
      </p:sp>
      <p:sp>
        <p:nvSpPr>
          <p:cNvPr id="12" name="U-Turn Arrow 11"/>
          <p:cNvSpPr/>
          <p:nvPr/>
        </p:nvSpPr>
        <p:spPr>
          <a:xfrm rot="10800000">
            <a:off x="1433837" y="5267798"/>
            <a:ext cx="4705415" cy="317750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2110372" y="3961499"/>
            <a:ext cx="309314" cy="892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Right Arrow 17"/>
          <p:cNvSpPr/>
          <p:nvPr/>
        </p:nvSpPr>
        <p:spPr>
          <a:xfrm>
            <a:off x="3448938" y="3976102"/>
            <a:ext cx="309314" cy="892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ight Arrow 18"/>
          <p:cNvSpPr/>
          <p:nvPr/>
        </p:nvSpPr>
        <p:spPr>
          <a:xfrm>
            <a:off x="5102461" y="3995154"/>
            <a:ext cx="309314" cy="892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Right Arrow 19"/>
          <p:cNvSpPr/>
          <p:nvPr/>
        </p:nvSpPr>
        <p:spPr>
          <a:xfrm>
            <a:off x="6643227" y="4007224"/>
            <a:ext cx="309314" cy="892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Right Arrow 20"/>
          <p:cNvSpPr/>
          <p:nvPr/>
        </p:nvSpPr>
        <p:spPr>
          <a:xfrm rot="5400000">
            <a:off x="2697960" y="3261428"/>
            <a:ext cx="309314" cy="892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3070505020404" pitchFamily="18" charset="0"/>
              </a:rPr>
              <a:t>Data Analytics Life Cycle</a:t>
            </a:r>
          </a:p>
        </p:txBody>
      </p:sp>
      <p:sp>
        <p:nvSpPr>
          <p:cNvPr id="23" name="Date Placeholder 2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A76E-41CD-4A57-B5C5-A7DCB51EEE3B}" type="datetime1">
              <a:rPr lang="en-US" smtClean="0"/>
              <a:t>9/6/2017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0919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3070505020404" pitchFamily="18" charset="0"/>
              </a:rPr>
              <a:t>Accessing datasets in 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sz="2500" dirty="0">
                <a:latin typeface="Lucida Bright" panose="02040603070505020404" pitchFamily="18" charset="0"/>
              </a:rPr>
              <a:t>&gt;</a:t>
            </a:r>
            <a:r>
              <a:rPr lang="en-US" sz="2500" dirty="0" err="1">
                <a:latin typeface="Lucida Bright" panose="02040603070505020404" pitchFamily="18" charset="0"/>
              </a:rPr>
              <a:t>install.packages</a:t>
            </a:r>
            <a:r>
              <a:rPr lang="en-US" sz="2500" dirty="0">
                <a:latin typeface="Lucida Bright" panose="02040603070505020404" pitchFamily="18" charset="0"/>
              </a:rPr>
              <a:t>(‘MASS’)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sz="2500" dirty="0">
                <a:latin typeface="Lucida Bright" panose="02040603070505020404" pitchFamily="18" charset="0"/>
              </a:rPr>
              <a:t>&gt;library(‘MASS’)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sz="2500" dirty="0">
                <a:latin typeface="Lucida Bright" panose="02040603070505020404" pitchFamily="18" charset="0"/>
              </a:rPr>
              <a:t>#dataset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sz="2500" dirty="0">
                <a:latin typeface="Lucida Bright" panose="02040603070505020404" pitchFamily="18" charset="0"/>
              </a:rPr>
              <a:t>&gt;quine</a:t>
            </a:r>
          </a:p>
          <a:p>
            <a:pPr marL="0" indent="0">
              <a:lnSpc>
                <a:spcPct val="160000"/>
              </a:lnSpc>
              <a:buNone/>
            </a:pPr>
            <a:endParaRPr lang="en-US" sz="2500" dirty="0">
              <a:latin typeface="Lucida Bright" panose="02040603070505020404" pitchFamily="18" charset="0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sz="2500" dirty="0">
                <a:latin typeface="Lucida Bright" panose="02040603070505020404" pitchFamily="18" charset="0"/>
              </a:rPr>
              <a:t>Other R dataset packages</a:t>
            </a:r>
          </a:p>
          <a:p>
            <a:pPr marL="514350" indent="-514350">
              <a:lnSpc>
                <a:spcPct val="160000"/>
              </a:lnSpc>
              <a:buAutoNum type="arabicParenBoth"/>
            </a:pPr>
            <a:r>
              <a:rPr lang="en-US" sz="2500" dirty="0">
                <a:latin typeface="Lucida Bright" panose="02040603070505020404" pitchFamily="18" charset="0"/>
              </a:rPr>
              <a:t>datasets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sz="2500" dirty="0">
                <a:latin typeface="Lucida Bright" panose="02040603070505020404" pitchFamily="18" charset="0"/>
                <a:hlinkClick r:id="rId3"/>
              </a:rPr>
              <a:t>http://stat.ethz.ch/R-manual/R-devel/library/datasets/html/00Index.html</a:t>
            </a:r>
            <a:endParaRPr lang="en-US" sz="2500" dirty="0">
              <a:latin typeface="Lucida Bright" panose="02040603070505020404" pitchFamily="18" charset="0"/>
            </a:endParaRPr>
          </a:p>
          <a:p>
            <a:pPr marL="0" indent="0">
              <a:lnSpc>
                <a:spcPct val="160000"/>
              </a:lnSpc>
              <a:buNone/>
            </a:pPr>
            <a:endParaRPr lang="en-US" sz="2500" dirty="0">
              <a:latin typeface="Lucida Bright" panose="02040603070505020404" pitchFamily="18" charset="0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sz="2500" dirty="0">
                <a:latin typeface="Lucida Bright" panose="02040603070505020404" pitchFamily="18" charset="0"/>
                <a:hlinkClick r:id="rId4"/>
              </a:rPr>
              <a:t>https://github.com/vivek14632/R-Programming-workshop/tree/master/datasets</a:t>
            </a:r>
            <a:endParaRPr lang="en-US" sz="2500" dirty="0">
              <a:latin typeface="Lucida Bright" panose="02040603070505020404" pitchFamily="18" charset="0"/>
            </a:endParaRPr>
          </a:p>
          <a:p>
            <a:pPr marL="0" indent="0">
              <a:lnSpc>
                <a:spcPct val="160000"/>
              </a:lnSpc>
              <a:buNone/>
            </a:pPr>
            <a:endParaRPr lang="en-US" sz="2500" dirty="0">
              <a:latin typeface="Lucida Bright" panose="02040603070505020404" pitchFamily="18" charset="0"/>
            </a:endParaRPr>
          </a:p>
          <a:p>
            <a:pPr marL="0" indent="0">
              <a:lnSpc>
                <a:spcPct val="160000"/>
              </a:lnSpc>
              <a:buNone/>
            </a:pPr>
            <a:endParaRPr lang="en-US" sz="2500" dirty="0">
              <a:latin typeface="Lucida Bright" panose="02040603070505020404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70B66-F154-4FF3-93BC-D0988E588E1D}" type="datetime1">
              <a:rPr lang="en-US" smtClean="0"/>
              <a:t>9/6/2017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9296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3070505020404" pitchFamily="18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Motivation – Why learn R?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Programming IDE – R studio, workspace, Console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Programming – objects, loops, conditionals, function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File Input/output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R- Packages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Data manipulation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Database connector – MySQL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Visualization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Datasets</a:t>
            </a:r>
          </a:p>
          <a:p>
            <a:pPr>
              <a:lnSpc>
                <a:spcPct val="170000"/>
              </a:lnSpc>
            </a:pPr>
            <a:r>
              <a:rPr lang="en-US" dirty="0">
                <a:solidFill>
                  <a:schemeClr val="accent1"/>
                </a:solidFill>
                <a:latin typeface="Lucida Bright" panose="02040603070505020404" pitchFamily="18" charset="0"/>
              </a:rPr>
              <a:t>Social Media APIs – Twitter, Facebook, Google Trends, </a:t>
            </a:r>
            <a:r>
              <a:rPr lang="en-US" dirty="0" err="1">
                <a:solidFill>
                  <a:schemeClr val="accent1"/>
                </a:solidFill>
                <a:latin typeface="Lucida Bright" panose="02040603070505020404" pitchFamily="18" charset="0"/>
              </a:rPr>
              <a:t>Youtube</a:t>
            </a:r>
            <a:endParaRPr lang="en-US" dirty="0">
              <a:solidFill>
                <a:schemeClr val="accent1"/>
              </a:solidFill>
              <a:latin typeface="Lucida Bright" panose="02040603070505020404" pitchFamily="18" charset="0"/>
            </a:endParaRP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CIRCE @USF (Cluster Computing)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9B210-CB84-4019-BA53-375207217AB2}" type="datetime1">
              <a:rPr lang="en-US" smtClean="0"/>
              <a:t>9/6/2017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667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and Social Media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DDEC3-719A-40D0-949F-852847859225}" type="datetime1">
              <a:rPr lang="en-US" smtClean="0"/>
              <a:t>9/6/2017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767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3070505020404" pitchFamily="18" charset="0"/>
              </a:rPr>
              <a:t>Social Media APIs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Lucida Bright" panose="02040603070505020404" pitchFamily="18" charset="0"/>
              </a:rPr>
              <a:t>R Packages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latin typeface="Lucida Bright" panose="02040603070505020404" pitchFamily="18" charset="0"/>
              </a:rPr>
              <a:t>Facebook API - </a:t>
            </a:r>
            <a:r>
              <a:rPr lang="en-US" dirty="0" err="1">
                <a:latin typeface="Lucida Bright" panose="02040603070505020404" pitchFamily="18" charset="0"/>
              </a:rPr>
              <a:t>Rfacebook</a:t>
            </a:r>
            <a:endParaRPr lang="en-US" dirty="0">
              <a:latin typeface="Lucida Bright" panose="02040603070505020404" pitchFamily="18" charset="0"/>
            </a:endParaRPr>
          </a:p>
          <a:p>
            <a:pPr lvl="1">
              <a:lnSpc>
                <a:spcPct val="200000"/>
              </a:lnSpc>
            </a:pPr>
            <a:r>
              <a:rPr lang="en-US" dirty="0">
                <a:latin typeface="Lucida Bright" panose="02040603070505020404" pitchFamily="18" charset="0"/>
              </a:rPr>
              <a:t>Twitter API - </a:t>
            </a:r>
            <a:r>
              <a:rPr lang="en-US" dirty="0" err="1">
                <a:latin typeface="Lucida Bright" panose="02040603070505020404" pitchFamily="18" charset="0"/>
              </a:rPr>
              <a:t>twitterR</a:t>
            </a:r>
            <a:endParaRPr lang="en-US" dirty="0">
              <a:latin typeface="Lucida Bright" panose="02040603070505020404" pitchFamily="18" charset="0"/>
            </a:endParaRPr>
          </a:p>
          <a:p>
            <a:pPr lvl="1">
              <a:lnSpc>
                <a:spcPct val="200000"/>
              </a:lnSpc>
            </a:pPr>
            <a:r>
              <a:rPr lang="en-US" dirty="0" err="1">
                <a:latin typeface="Lucida Bright" panose="02040603070505020404" pitchFamily="18" charset="0"/>
              </a:rPr>
              <a:t>Youtube</a:t>
            </a:r>
            <a:r>
              <a:rPr lang="en-US" dirty="0">
                <a:latin typeface="Lucida Bright" panose="02040603070505020404" pitchFamily="18" charset="0"/>
              </a:rPr>
              <a:t> API - tuber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latin typeface="Lucida Bright" panose="02040603070505020404" pitchFamily="18" charset="0"/>
              </a:rPr>
              <a:t>Google Trends API – </a:t>
            </a:r>
            <a:r>
              <a:rPr lang="en-US" dirty="0" err="1">
                <a:latin typeface="Lucida Bright" panose="02040603070505020404" pitchFamily="18" charset="0"/>
              </a:rPr>
              <a:t>gtrendsR</a:t>
            </a:r>
            <a:endParaRPr lang="en-US" dirty="0">
              <a:latin typeface="Lucida Bright" panose="02040603070505020404" pitchFamily="18" charset="0"/>
            </a:endParaRPr>
          </a:p>
          <a:p>
            <a:pPr>
              <a:lnSpc>
                <a:spcPct val="200000"/>
              </a:lnSpc>
            </a:pPr>
            <a:r>
              <a:rPr lang="en-US" dirty="0">
                <a:latin typeface="Lucida Bright" panose="02040603070505020404" pitchFamily="18" charset="0"/>
              </a:rPr>
              <a:t>Steps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latin typeface="Lucida Bright" panose="02040603070505020404" pitchFamily="18" charset="0"/>
              </a:rPr>
              <a:t>Authentication using </a:t>
            </a:r>
            <a:r>
              <a:rPr lang="en-US" dirty="0" err="1">
                <a:latin typeface="Lucida Bright" panose="02040603070505020404" pitchFamily="18" charset="0"/>
              </a:rPr>
              <a:t>Oauth</a:t>
            </a:r>
            <a:endParaRPr lang="en-US" dirty="0">
              <a:latin typeface="Lucida Bright" panose="02040603070505020404" pitchFamily="18" charset="0"/>
            </a:endParaRPr>
          </a:p>
          <a:p>
            <a:pPr lvl="1">
              <a:lnSpc>
                <a:spcPct val="200000"/>
              </a:lnSpc>
            </a:pPr>
            <a:r>
              <a:rPr lang="en-US" dirty="0">
                <a:latin typeface="Lucida Bright" panose="02040603070505020404" pitchFamily="18" charset="0"/>
              </a:rPr>
              <a:t>Use API functions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Lucida Bright" panose="02040603070505020404" pitchFamily="18" charset="0"/>
                <a:hlinkClick r:id="rId2"/>
              </a:rPr>
              <a:t>https://github.com/vivek14632/R-Programming-workshop/tree/master/socialMedia</a:t>
            </a:r>
            <a:endParaRPr lang="en-US" dirty="0">
              <a:latin typeface="Lucida Bright" panose="02040603070505020404" pitchFamily="18" charset="0"/>
            </a:endParaRPr>
          </a:p>
          <a:p>
            <a:pPr marL="0" indent="0">
              <a:lnSpc>
                <a:spcPct val="200000"/>
              </a:lnSpc>
              <a:buNone/>
            </a:pPr>
            <a:endParaRPr lang="en-US" dirty="0">
              <a:latin typeface="Lucida Bright" panose="02040603070505020404" pitchFamily="18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2F390-4747-4EFE-A179-B0E3641B8C70}" type="datetime1">
              <a:rPr lang="en-US" smtClean="0"/>
              <a:t>9/6/2017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476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3070505020404" pitchFamily="18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Motivation – Why learn R?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Programming IDE – R studio, workspace, Console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Programming – objects, loops, conditionals, function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File Input/output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R- Packages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Data manipulation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Database connector – MySQL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Visualization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Datasets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Lucida Bright" panose="02040603070505020404" pitchFamily="18" charset="0"/>
              </a:rPr>
              <a:t>Social Media APIs – Twitter, Facebook, Google Trends, </a:t>
            </a:r>
            <a:r>
              <a:rPr lang="en-US" dirty="0" err="1">
                <a:latin typeface="Lucida Bright" panose="02040603070505020404" pitchFamily="18" charset="0"/>
              </a:rPr>
              <a:t>Youtube</a:t>
            </a:r>
            <a:endParaRPr lang="en-US" dirty="0">
              <a:latin typeface="Lucida Bright" panose="02040603070505020404" pitchFamily="18" charset="0"/>
            </a:endParaRPr>
          </a:p>
          <a:p>
            <a:pPr>
              <a:lnSpc>
                <a:spcPct val="170000"/>
              </a:lnSpc>
            </a:pPr>
            <a:r>
              <a:rPr lang="en-US" dirty="0">
                <a:solidFill>
                  <a:schemeClr val="accent1"/>
                </a:solidFill>
                <a:latin typeface="Lucida Bright" panose="02040603070505020404" pitchFamily="18" charset="0"/>
              </a:rPr>
              <a:t>CIRCE @USF (Cluster Computing)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9A79A-2384-4640-8F16-8D74A19C73C2}" type="datetime1">
              <a:rPr lang="en-US" smtClean="0"/>
              <a:t>9/6/2017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5013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CIRCE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SLURM Job scheduler</a:t>
            </a:r>
          </a:p>
          <a:p>
            <a:endParaRPr lang="en-US" dirty="0"/>
          </a:p>
          <a:p>
            <a:r>
              <a:rPr lang="en-US" dirty="0"/>
              <a:t>R script</a:t>
            </a:r>
          </a:p>
          <a:p>
            <a:endParaRPr lang="en-US" dirty="0"/>
          </a:p>
          <a:p>
            <a:r>
              <a:rPr lang="en-US" dirty="0"/>
              <a:t>Submission script</a:t>
            </a:r>
          </a:p>
          <a:p>
            <a:endParaRPr lang="en-US" dirty="0"/>
          </a:p>
          <a:p>
            <a:r>
              <a:rPr lang="en-US" dirty="0"/>
              <a:t>Important command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53AD-FB96-47EF-A3DD-DED8CD5FC467}" type="datetime1">
              <a:rPr lang="en-US" smtClean="0"/>
              <a:t>9/6/2017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7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#!/bin/bash</a:t>
            </a:r>
          </a:p>
          <a:p>
            <a:pPr marL="0" indent="0">
              <a:buNone/>
            </a:pPr>
            <a:r>
              <a:rPr lang="en-US" dirty="0"/>
              <a:t>#</a:t>
            </a:r>
          </a:p>
          <a:p>
            <a:pPr marL="0" indent="0">
              <a:buNone/>
            </a:pPr>
            <a:r>
              <a:rPr lang="en-US" dirty="0"/>
              <a:t>#SBATCH --comment=r-test</a:t>
            </a:r>
          </a:p>
          <a:p>
            <a:pPr marL="0" indent="0">
              <a:buNone/>
            </a:pPr>
            <a:r>
              <a:rPr lang="en-US" dirty="0"/>
              <a:t>#SBATCH --</a:t>
            </a:r>
            <a:r>
              <a:rPr lang="en-US" dirty="0" err="1"/>
              <a:t>ntasks</a:t>
            </a:r>
            <a:r>
              <a:rPr lang="en-US" dirty="0"/>
              <a:t>=4</a:t>
            </a:r>
          </a:p>
          <a:p>
            <a:pPr marL="0" indent="0">
              <a:buNone/>
            </a:pPr>
            <a:r>
              <a:rPr lang="en-US" dirty="0"/>
              <a:t>#SBATCH --job-name=</a:t>
            </a:r>
            <a:r>
              <a:rPr lang="en-US" dirty="0">
                <a:solidFill>
                  <a:schemeClr val="accent1"/>
                </a:solidFill>
              </a:rPr>
              <a:t>r-test</a:t>
            </a:r>
          </a:p>
          <a:p>
            <a:pPr marL="0" indent="0">
              <a:buNone/>
            </a:pPr>
            <a:r>
              <a:rPr lang="en-US" dirty="0"/>
              <a:t>#SBATCH --output=output.%</a:t>
            </a:r>
            <a:r>
              <a:rPr lang="en-US" dirty="0" err="1"/>
              <a:t>j.r</a:t>
            </a:r>
            <a:r>
              <a:rPr lang="en-US" dirty="0"/>
              <a:t>-test</a:t>
            </a:r>
          </a:p>
          <a:p>
            <a:pPr marL="0" indent="0">
              <a:buNone/>
            </a:pPr>
            <a:r>
              <a:rPr lang="en-US" dirty="0"/>
              <a:t>#SBATCH --time=</a:t>
            </a:r>
            <a:r>
              <a:rPr lang="en-US" dirty="0">
                <a:solidFill>
                  <a:schemeClr val="accent1"/>
                </a:solidFill>
              </a:rPr>
              <a:t>01:00:00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#### SLURM 4 processor R test to run for 1 hour.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module purge</a:t>
            </a:r>
          </a:p>
          <a:p>
            <a:pPr marL="0" indent="0">
              <a:buNone/>
            </a:pPr>
            <a:r>
              <a:rPr lang="en-US" dirty="0"/>
              <a:t>module add apps/R/3.1.2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mpirun</a:t>
            </a:r>
            <a:r>
              <a:rPr lang="en-US" dirty="0"/>
              <a:t> </a:t>
            </a:r>
            <a:r>
              <a:rPr lang="en-US" dirty="0" err="1"/>
              <a:t>Rmpi</a:t>
            </a:r>
            <a:r>
              <a:rPr lang="en-US" dirty="0"/>
              <a:t> </a:t>
            </a:r>
            <a:r>
              <a:rPr lang="en-US" dirty="0" err="1">
                <a:solidFill>
                  <a:schemeClr val="accent1"/>
                </a:solidFill>
              </a:rPr>
              <a:t>test.R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02FC7-35D2-4DA5-B8CE-9723A7B5583F}" type="datetime1">
              <a:rPr lang="en-US" smtClean="0"/>
              <a:t>9/6/2017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2245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3070505020404" pitchFamily="18" charset="0"/>
              </a:rPr>
              <a:t>Important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>
                <a:latin typeface="Lucida Bright" panose="02040603070505020404" pitchFamily="18" charset="0"/>
              </a:rPr>
              <a:t>sbatch</a:t>
            </a:r>
            <a:r>
              <a:rPr lang="en-US" dirty="0">
                <a:latin typeface="Lucida Bright" panose="02040603070505020404" pitchFamily="18" charset="0"/>
              </a:rPr>
              <a:t>: Submit jobs to SLURM </a:t>
            </a:r>
          </a:p>
          <a:p>
            <a:endParaRPr lang="en-US" dirty="0">
              <a:latin typeface="Lucida Bright" panose="02040603070505020404" pitchFamily="18" charset="0"/>
            </a:endParaRPr>
          </a:p>
          <a:p>
            <a:r>
              <a:rPr lang="en-US" dirty="0" err="1">
                <a:latin typeface="Lucida Bright" panose="02040603070505020404" pitchFamily="18" charset="0"/>
              </a:rPr>
              <a:t>squeue</a:t>
            </a:r>
            <a:r>
              <a:rPr lang="en-US" dirty="0">
                <a:latin typeface="Lucida Bright" panose="02040603070505020404" pitchFamily="18" charset="0"/>
              </a:rPr>
              <a:t>: Check your job status</a:t>
            </a:r>
          </a:p>
          <a:p>
            <a:endParaRPr lang="en-US" dirty="0">
              <a:latin typeface="Lucida Bright" panose="02040603070505020404" pitchFamily="18" charset="0"/>
            </a:endParaRPr>
          </a:p>
          <a:p>
            <a:r>
              <a:rPr lang="en-US" dirty="0" err="1">
                <a:latin typeface="Lucida Bright" panose="02040603070505020404" pitchFamily="18" charset="0"/>
              </a:rPr>
              <a:t>scancel</a:t>
            </a:r>
            <a:r>
              <a:rPr lang="en-US" dirty="0">
                <a:latin typeface="Lucida Bright" panose="02040603070505020404" pitchFamily="18" charset="0"/>
              </a:rPr>
              <a:t>: cancel your job</a:t>
            </a:r>
          </a:p>
          <a:p>
            <a:pPr marL="0" indent="0">
              <a:buNone/>
            </a:pPr>
            <a:endParaRPr lang="en-US" dirty="0">
              <a:latin typeface="Lucida Bright" panose="020406030705050204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Lucida Bright" panose="02040603070505020404" pitchFamily="18" charset="0"/>
                <a:hlinkClick r:id="rId2"/>
              </a:rPr>
              <a:t>https://github.com/vivek14632/R-Programming-workshop/tree/master/CIRCE</a:t>
            </a:r>
            <a:endParaRPr lang="en-US" dirty="0">
              <a:latin typeface="Lucida Bright" panose="02040603070505020404" pitchFamily="18" charset="0"/>
            </a:endParaRPr>
          </a:p>
          <a:p>
            <a:pPr marL="0" indent="0">
              <a:buNone/>
            </a:pPr>
            <a:endParaRPr lang="en-US" dirty="0">
              <a:latin typeface="Lucida Bright" panose="02040603070505020404" pitchFamily="18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62F2E-6D2D-413F-AA84-177D6844C2C0}" type="datetime1">
              <a:rPr lang="en-US" smtClean="0"/>
              <a:t>9/6/2017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9663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Media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200000"/>
              </a:lnSpc>
            </a:pPr>
            <a:r>
              <a:rPr lang="en-US" dirty="0"/>
              <a:t>Download and load the Facebook workspace from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https://github.com/vivek14632/R-Programming-workshop/blob/master/socialMedia/facebook.RData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 Execute the code- </a:t>
            </a:r>
            <a:r>
              <a:rPr lang="en-US" dirty="0" err="1"/>
              <a:t>facebook.R</a:t>
            </a:r>
            <a:r>
              <a:rPr lang="en-US" dirty="0"/>
              <a:t> from line number 10: </a:t>
            </a:r>
            <a:r>
              <a:rPr lang="en-US" dirty="0">
                <a:hlinkClick r:id="rId3"/>
              </a:rPr>
              <a:t>https://github.com/vivek14632/R-Programming-workshop/blob/master/socialMedia/facebook.R</a:t>
            </a:r>
            <a:endParaRPr lang="en-US" dirty="0"/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8008C-193E-4065-BC46-68C4B5C8D9D5}" type="datetime1">
              <a:rPr lang="en-US" smtClean="0"/>
              <a:t>9/6/2017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823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3070505020404" pitchFamily="18" charset="0"/>
              </a:rPr>
              <a:t>Optional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Lucida Bright" panose="02040603070505020404" pitchFamily="18" charset="0"/>
              </a:rPr>
              <a:t>Distribution</a:t>
            </a:r>
          </a:p>
          <a:p>
            <a:pPr lvl="1"/>
            <a:r>
              <a:rPr lang="en-US" dirty="0">
                <a:latin typeface="Lucida Bright" panose="02040603070505020404" pitchFamily="18" charset="0"/>
              </a:rPr>
              <a:t>Working with standard distribution such as Normal, Poisson, and Uniform.</a:t>
            </a:r>
          </a:p>
          <a:p>
            <a:pPr lvl="1"/>
            <a:endParaRPr lang="en-US" dirty="0">
              <a:latin typeface="Lucida Bright" panose="02040603070505020404" pitchFamily="18" charset="0"/>
            </a:endParaRPr>
          </a:p>
          <a:p>
            <a:endParaRPr lang="en-US" dirty="0">
              <a:latin typeface="Lucida Bright" panose="02040603070505020404" pitchFamily="18" charset="0"/>
            </a:endParaRPr>
          </a:p>
          <a:p>
            <a:r>
              <a:rPr lang="en-US" dirty="0">
                <a:latin typeface="Lucida Bright" panose="02040603070505020404" pitchFamily="18" charset="0"/>
              </a:rPr>
              <a:t>Financial data</a:t>
            </a:r>
          </a:p>
          <a:p>
            <a:pPr lvl="1"/>
            <a:r>
              <a:rPr lang="en-US" dirty="0" err="1">
                <a:latin typeface="Lucida Bright" panose="02040603070505020404" pitchFamily="18" charset="0"/>
              </a:rPr>
              <a:t>Quantmod</a:t>
            </a:r>
            <a:r>
              <a:rPr lang="en-US" dirty="0">
                <a:latin typeface="Lucida Bright" panose="02040603070505020404" pitchFamily="18" charset="0"/>
              </a:rPr>
              <a:t> library</a:t>
            </a:r>
          </a:p>
          <a:p>
            <a:pPr lvl="1"/>
            <a:r>
              <a:rPr lang="en-US" dirty="0">
                <a:latin typeface="Lucida Bright" panose="02040603070505020404" pitchFamily="18" charset="0"/>
                <a:hlinkClick r:id="rId2"/>
              </a:rPr>
              <a:t>https://github.com/vivek14632/R-Programming-workshop/blob/master/qunatitativeTrading/gettingData.R</a:t>
            </a:r>
            <a:endParaRPr lang="en-US" dirty="0">
              <a:latin typeface="Lucida Bright" panose="02040603070505020404" pitchFamily="18" charset="0"/>
            </a:endParaRPr>
          </a:p>
          <a:p>
            <a:pPr marL="457200" lvl="1" indent="0">
              <a:buNone/>
            </a:pPr>
            <a:endParaRPr lang="en-US" dirty="0">
              <a:latin typeface="Lucida Bright" panose="02040603070505020404" pitchFamily="18" charset="0"/>
            </a:endParaRPr>
          </a:p>
          <a:p>
            <a:endParaRPr lang="en-US" dirty="0">
              <a:latin typeface="Lucida Bright" panose="02040603070505020404" pitchFamily="18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C071-E497-434E-906F-7F6D43C1D5BC}" type="datetime1">
              <a:rPr lang="en-US" smtClean="0"/>
              <a:t>9/6/2017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19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Lucida Bright" panose="02040603070505020404" pitchFamily="18" charset="0"/>
              </a:rPr>
              <a:t>Social Media Analytics Demo with R</a:t>
            </a:r>
          </a:p>
        </p:txBody>
      </p:sp>
      <p:pic>
        <p:nvPicPr>
          <p:cNvPr id="1026" name="Picture 2" descr="https://scontent.ftpa1-2.fna.fbcdn.net/v/t1.0-1/p200x200/13882383_10154459158549974_6830229460497256830_n.jpg?oh=59c6c710ea13cb2efa55631a20137422&amp;oe=58ED58C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38325"/>
            <a:ext cx="11811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7500" t="5556" r="28333" b="50741"/>
          <a:stretch/>
        </p:blipFill>
        <p:spPr>
          <a:xfrm>
            <a:off x="2895600" y="1924050"/>
            <a:ext cx="2224652" cy="1009650"/>
          </a:xfrm>
          <a:prstGeom prst="rect">
            <a:avLst/>
          </a:prstGeom>
        </p:spPr>
      </p:pic>
      <p:pic>
        <p:nvPicPr>
          <p:cNvPr id="1028" name="Picture 4" descr="Image result for R studi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905000"/>
            <a:ext cx="1114425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ight Arrow 7"/>
          <p:cNvSpPr/>
          <p:nvPr/>
        </p:nvSpPr>
        <p:spPr>
          <a:xfrm>
            <a:off x="2286000" y="2362200"/>
            <a:ext cx="381000" cy="100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616921" y="2362200"/>
            <a:ext cx="381000" cy="100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76250" t="74074" r="1667" b="4444"/>
          <a:stretch/>
        </p:blipFill>
        <p:spPr>
          <a:xfrm>
            <a:off x="227103" y="3271042"/>
            <a:ext cx="2532831" cy="138588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/>
          <a:srcRect l="76564" t="74280" r="835" b="4815"/>
          <a:stretch/>
        </p:blipFill>
        <p:spPr>
          <a:xfrm>
            <a:off x="2971800" y="3124199"/>
            <a:ext cx="2669184" cy="15688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/>
          <a:srcRect l="76249" t="75926" r="834" b="4074"/>
          <a:stretch/>
        </p:blipFill>
        <p:spPr>
          <a:xfrm>
            <a:off x="5616921" y="3330557"/>
            <a:ext cx="2834932" cy="139169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9"/>
          <a:srcRect l="76665" t="75186" r="835" b="4074"/>
          <a:stretch/>
        </p:blipFill>
        <p:spPr>
          <a:xfrm>
            <a:off x="276288" y="4645923"/>
            <a:ext cx="3242357" cy="168122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952199" y="6265838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(December 16, 2016)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760796"/>
              </p:ext>
            </p:extLst>
          </p:nvPr>
        </p:nvGraphicFramePr>
        <p:xfrm>
          <a:off x="3733800" y="5089606"/>
          <a:ext cx="4394201" cy="944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6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0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00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00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72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00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ucida Bright" panose="02040603070505020404" pitchFamily="18" charset="0"/>
                        </a:rPr>
                        <a:t>DV: #Share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Lucida Bright" panose="02040603070505020404" pitchFamily="18" charset="0"/>
                        </a:rPr>
                        <a:t>Estimate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Lucida Bright" panose="020406030705050204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Lucida Bright" panose="02040603070505020404" pitchFamily="18" charset="0"/>
                        </a:rPr>
                        <a:t>Std. Error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Lucida Bright" panose="020406030705050204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Lucida Bright" panose="02040603070505020404" pitchFamily="18" charset="0"/>
                        </a:rPr>
                        <a:t>t value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Lucida Bright" panose="02040603070505020404" pitchFamily="18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Lucida Bright" panose="02040603070505020404" pitchFamily="18" charset="0"/>
                        </a:rPr>
                        <a:t>Pr(&gt;|t|)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Lucida Bright" panose="02040603070505020404" pitchFamily="18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Lucida Bright" panose="02040603070505020404" pitchFamily="18" charset="0"/>
                        </a:rPr>
                        <a:t>(Intercept)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Bright" panose="020406030705050204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Lucida Bright" panose="02040603070505020404" pitchFamily="18" charset="0"/>
                        </a:rPr>
                        <a:t>-0.42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Lucida Bright" panose="020406030705050204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Lucida Bright" panose="02040603070505020404" pitchFamily="18" charset="0"/>
                        </a:rPr>
                        <a:t>0.15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Lucida Bright" panose="020406030705050204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Lucida Bright" panose="02040603070505020404" pitchFamily="18" charset="0"/>
                        </a:rPr>
                        <a:t>-2.77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Lucida Bright" panose="020406030705050204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Lucida Bright" panose="02040603070505020404" pitchFamily="18" charset="0"/>
                        </a:rPr>
                        <a:t>0.01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Lucida Bright" panose="020406030705050204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Lucida Bright" panose="02040603070505020404" pitchFamily="18" charset="0"/>
                        </a:rPr>
                        <a:t>**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Lucida Bright" panose="020406030705050204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Lucida Bright" panose="02040603070505020404" pitchFamily="18" charset="0"/>
                        </a:rPr>
                        <a:t>#Likes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Bright" panose="020406030705050204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Lucida Bright" panose="02040603070505020404" pitchFamily="18" charset="0"/>
                        </a:rPr>
                        <a:t>0.12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Lucida Bright" panose="020406030705050204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Lucida Bright" panose="02040603070505020404" pitchFamily="18" charset="0"/>
                        </a:rPr>
                        <a:t>0.01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Lucida Bright" panose="020406030705050204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Lucida Bright" panose="02040603070505020404" pitchFamily="18" charset="0"/>
                        </a:rPr>
                        <a:t>18.88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Lucida Bright" panose="020406030705050204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Lucida Bright" panose="02040603070505020404" pitchFamily="18" charset="0"/>
                        </a:rPr>
                        <a:t>&lt; 2e-16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Lucida Bright" panose="020406030705050204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Lucida Bright" panose="02040603070505020404" pitchFamily="18" charset="0"/>
                        </a:rPr>
                        <a:t>***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Lucida Bright" panose="020406030705050204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Lucida Bright" panose="02040603070505020404" pitchFamily="18" charset="0"/>
                        </a:rPr>
                        <a:t>#Comments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Bright" panose="020406030705050204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Lucida Bright" panose="02040603070505020404" pitchFamily="18" charset="0"/>
                        </a:rPr>
                        <a:t>0.24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Lucida Bright" panose="020406030705050204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Lucida Bright" panose="02040603070505020404" pitchFamily="18" charset="0"/>
                        </a:rPr>
                        <a:t>0.09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Lucida Bright" panose="020406030705050204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Lucida Bright" panose="02040603070505020404" pitchFamily="18" charset="0"/>
                        </a:rPr>
                        <a:t>2.59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Lucida Bright" panose="020406030705050204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Lucida Bright" panose="02040603070505020404" pitchFamily="18" charset="0"/>
                        </a:rPr>
                        <a:t>0.01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Lucida Bright" panose="020406030705050204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Lucida Bright" panose="02040603070505020404" pitchFamily="18" charset="0"/>
                        </a:rPr>
                        <a:t>*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Lucida Bright" panose="020406030705050204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D09EE-F940-40DB-BCA3-8DFDFD5DD09E}" type="datetime1">
              <a:rPr lang="en-US" smtClean="0"/>
              <a:t>9/6/2017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7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Lucida Bright" panose="02040602050505020304" pitchFamily="18" charset="0"/>
              </a:rPr>
              <a:t>Run R code on CIRCE @USF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833" t="7778" r="48750" b="50000"/>
          <a:stretch/>
        </p:blipFill>
        <p:spPr>
          <a:xfrm>
            <a:off x="109985" y="1501472"/>
            <a:ext cx="3299185" cy="15541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0833" t="12963" r="22500" b="19630"/>
          <a:stretch/>
        </p:blipFill>
        <p:spPr>
          <a:xfrm>
            <a:off x="3061955" y="1417638"/>
            <a:ext cx="6082046" cy="34591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10417" t="43334" r="57917" b="36666"/>
          <a:stretch/>
        </p:blipFill>
        <p:spPr>
          <a:xfrm>
            <a:off x="228600" y="3147219"/>
            <a:ext cx="2895600" cy="1028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9584" t="66296" r="13750" b="20371"/>
          <a:stretch/>
        </p:blipFill>
        <p:spPr>
          <a:xfrm>
            <a:off x="1371599" y="4977123"/>
            <a:ext cx="6256215" cy="612021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6324600" y="4419600"/>
            <a:ext cx="685800" cy="45720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409170" y="4364920"/>
            <a:ext cx="1239030" cy="45720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581400" y="5182704"/>
            <a:ext cx="685800" cy="45720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C9040-6A66-4FB5-9ED6-4C3B8DDDFE0C}" type="datetime1">
              <a:rPr lang="en-US" smtClean="0"/>
              <a:t>9/6/2017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08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489507" y="2057400"/>
            <a:ext cx="6282893" cy="2988292"/>
            <a:chOff x="1376409" y="1005104"/>
            <a:chExt cx="8377191" cy="3984389"/>
          </a:xfrm>
        </p:grpSpPr>
        <p:pic>
          <p:nvPicPr>
            <p:cNvPr id="1026" name="Picture 2" descr="Related imag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6409" y="2740960"/>
              <a:ext cx="806870" cy="961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Related image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02" t="17500" r="33039" b="15833"/>
            <a:stretch/>
          </p:blipFill>
          <p:spPr bwMode="auto">
            <a:xfrm>
              <a:off x="3206198" y="1005104"/>
              <a:ext cx="1201270" cy="1165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mage result for computer server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558764" y="2432126"/>
              <a:ext cx="1034333" cy="1274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Image result for computer server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781293" y="2146152"/>
              <a:ext cx="705079" cy="868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Image result for computer server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848250" y="3381712"/>
              <a:ext cx="609029" cy="750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Image result for computer server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97057" y="2694120"/>
              <a:ext cx="609029" cy="750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Left-Right Arrow 3"/>
            <p:cNvSpPr/>
            <p:nvPr/>
          </p:nvSpPr>
          <p:spPr>
            <a:xfrm rot="19266944">
              <a:off x="2221686" y="2161094"/>
              <a:ext cx="878906" cy="182914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Left-Right Arrow 10"/>
            <p:cNvSpPr/>
            <p:nvPr/>
          </p:nvSpPr>
          <p:spPr>
            <a:xfrm>
              <a:off x="2492921" y="2912888"/>
              <a:ext cx="2644567" cy="176267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206198" y="2166688"/>
              <a:ext cx="1340537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Source code </a:t>
              </a:r>
            </a:p>
            <a:p>
              <a:r>
                <a:rPr lang="en-US" sz="1050" dirty="0"/>
                <a:t>version control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791200" y="3910772"/>
              <a:ext cx="1180239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Master node</a:t>
              </a:r>
            </a:p>
          </p:txBody>
        </p:sp>
        <p:cxnSp>
          <p:nvCxnSpPr>
            <p:cNvPr id="12" name="Straight Arrow Connector 11"/>
            <p:cNvCxnSpPr>
              <a:stCxn id="1030" idx="1"/>
              <a:endCxn id="7" idx="3"/>
            </p:cNvCxnSpPr>
            <p:nvPr/>
          </p:nvCxnSpPr>
          <p:spPr>
            <a:xfrm flipV="1">
              <a:off x="6593097" y="2580492"/>
              <a:ext cx="1188196" cy="488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030" idx="1"/>
              <a:endCxn id="8" idx="3"/>
            </p:cNvCxnSpPr>
            <p:nvPr/>
          </p:nvCxnSpPr>
          <p:spPr>
            <a:xfrm>
              <a:off x="6593097" y="3069292"/>
              <a:ext cx="1255153" cy="6875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030" idx="1"/>
              <a:endCxn id="9" idx="3"/>
            </p:cNvCxnSpPr>
            <p:nvPr/>
          </p:nvCxnSpPr>
          <p:spPr>
            <a:xfrm>
              <a:off x="6593097" y="3069292"/>
              <a:ext cx="23039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/>
            <p:cNvSpPr/>
            <p:nvPr/>
          </p:nvSpPr>
          <p:spPr>
            <a:xfrm>
              <a:off x="7265277" y="1790700"/>
              <a:ext cx="2488323" cy="2733675"/>
            </a:xfrm>
            <a:prstGeom prst="round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781293" y="4650938"/>
              <a:ext cx="1755181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SLURM environment</a:t>
              </a:r>
            </a:p>
          </p:txBody>
        </p:sp>
        <p:sp>
          <p:nvSpPr>
            <p:cNvPr id="26" name="Left-Right Arrow 25"/>
            <p:cNvSpPr/>
            <p:nvPr/>
          </p:nvSpPr>
          <p:spPr>
            <a:xfrm rot="1959366">
              <a:off x="4505466" y="2128162"/>
              <a:ext cx="878906" cy="182914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565530" y="3105310"/>
              <a:ext cx="2599431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Job submission and status check</a:t>
              </a:r>
            </a:p>
          </p:txBody>
        </p:sp>
        <p:sp>
          <p:nvSpPr>
            <p:cNvPr id="28" name="Left Arrow 27"/>
            <p:cNvSpPr/>
            <p:nvPr/>
          </p:nvSpPr>
          <p:spPr>
            <a:xfrm>
              <a:off x="2496808" y="3548536"/>
              <a:ext cx="2692270" cy="20834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060629" y="3910772"/>
              <a:ext cx="1520075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Email notification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Run R code on CIRCE @USF</a:t>
            </a:r>
            <a:endParaRPr lang="en-US" dirty="0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D8E83-1B4A-4CB2-877F-ACB42D8BB0E9}" type="datetime1">
              <a:rPr lang="en-US" smtClean="0"/>
              <a:t>9/6/2017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376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2537</Words>
  <Application>Microsoft Office PowerPoint</Application>
  <PresentationFormat>On-screen Show (4:3)</PresentationFormat>
  <Paragraphs>737</Paragraphs>
  <Slides>69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7" baseType="lpstr">
      <vt:lpstr>Arial</vt:lpstr>
      <vt:lpstr>Calibri</vt:lpstr>
      <vt:lpstr>Cambria Math</vt:lpstr>
      <vt:lpstr>Lao UI</vt:lpstr>
      <vt:lpstr>Lucida Bright</vt:lpstr>
      <vt:lpstr>Utsaah</vt:lpstr>
      <vt:lpstr>Wingdings</vt:lpstr>
      <vt:lpstr>Office Theme</vt:lpstr>
      <vt:lpstr>R-Programming September 9, 2017 </vt:lpstr>
      <vt:lpstr>About Me</vt:lpstr>
      <vt:lpstr>Outline</vt:lpstr>
      <vt:lpstr>Why R?</vt:lpstr>
      <vt:lpstr>R Programming</vt:lpstr>
      <vt:lpstr>Data Analytics Life Cycle</vt:lpstr>
      <vt:lpstr>Social Media Analytics Demo with R</vt:lpstr>
      <vt:lpstr>Run R code on CIRCE @USF</vt:lpstr>
      <vt:lpstr>Run R code on CIRCE @USF</vt:lpstr>
      <vt:lpstr>Reference </vt:lpstr>
      <vt:lpstr>Outline</vt:lpstr>
      <vt:lpstr>R studio</vt:lpstr>
      <vt:lpstr>Programming IDE- R Studio </vt:lpstr>
      <vt:lpstr>R-studio interface</vt:lpstr>
      <vt:lpstr>R-studio interface</vt:lpstr>
      <vt:lpstr>Location of R program</vt:lpstr>
      <vt:lpstr>Location of R program</vt:lpstr>
      <vt:lpstr>Hello world!!</vt:lpstr>
      <vt:lpstr>Running R via command Line</vt:lpstr>
      <vt:lpstr>Running R via command Line</vt:lpstr>
      <vt:lpstr>Save R- workspace</vt:lpstr>
      <vt:lpstr>Load R- workspace</vt:lpstr>
      <vt:lpstr>Loading Social Media Workspace</vt:lpstr>
      <vt:lpstr>R-working directory</vt:lpstr>
      <vt:lpstr>R-working directory</vt:lpstr>
      <vt:lpstr>History of commands</vt:lpstr>
      <vt:lpstr>Debug R program</vt:lpstr>
      <vt:lpstr>Outline</vt:lpstr>
      <vt:lpstr>R Objects</vt:lpstr>
      <vt:lpstr>Vectors </vt:lpstr>
      <vt:lpstr>Vectors</vt:lpstr>
      <vt:lpstr>Matrix</vt:lpstr>
      <vt:lpstr>Data Frame</vt:lpstr>
      <vt:lpstr>List</vt:lpstr>
      <vt:lpstr>Functions</vt:lpstr>
      <vt:lpstr>Loops</vt:lpstr>
      <vt:lpstr>Conditionals</vt:lpstr>
      <vt:lpstr>Outline</vt:lpstr>
      <vt:lpstr>Different file formats</vt:lpstr>
      <vt:lpstr>Outline</vt:lpstr>
      <vt:lpstr>Packages in R</vt:lpstr>
      <vt:lpstr>Outline</vt:lpstr>
      <vt:lpstr>Data manipulation functions</vt:lpstr>
      <vt:lpstr>Outline</vt:lpstr>
      <vt:lpstr>database connection</vt:lpstr>
      <vt:lpstr>MySQL database and R</vt:lpstr>
      <vt:lpstr>Outline</vt:lpstr>
      <vt:lpstr>visualization</vt:lpstr>
      <vt:lpstr>Visualization</vt:lpstr>
      <vt:lpstr>Plot() basic parameters </vt:lpstr>
      <vt:lpstr>Plot()  parameters </vt:lpstr>
      <vt:lpstr>axis() function</vt:lpstr>
      <vt:lpstr>axis() parameters</vt:lpstr>
      <vt:lpstr>legend () function</vt:lpstr>
      <vt:lpstr>legend() function</vt:lpstr>
      <vt:lpstr>Multiple plots</vt:lpstr>
      <vt:lpstr>Types of plots</vt:lpstr>
      <vt:lpstr>Outline</vt:lpstr>
      <vt:lpstr>Datasets</vt:lpstr>
      <vt:lpstr>Accessing datasets in R</vt:lpstr>
      <vt:lpstr>Outline</vt:lpstr>
      <vt:lpstr>R and Social Media</vt:lpstr>
      <vt:lpstr>Social Media APIs</vt:lpstr>
      <vt:lpstr>Outline</vt:lpstr>
      <vt:lpstr>Working with CIRCE</vt:lpstr>
      <vt:lpstr>Submission script</vt:lpstr>
      <vt:lpstr>Important commands</vt:lpstr>
      <vt:lpstr>Social Media Demo</vt:lpstr>
      <vt:lpstr>Optional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2012-08-24T00:53:15Z</dcterms:created>
  <dcterms:modified xsi:type="dcterms:W3CDTF">2017-09-06T21:07:29Z</dcterms:modified>
</cp:coreProperties>
</file>